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87" r:id="rId3"/>
    <p:sldId id="280" r:id="rId4"/>
    <p:sldId id="281" r:id="rId5"/>
    <p:sldId id="282" r:id="rId6"/>
    <p:sldId id="286" r:id="rId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olo gisondi" initials="pg" lastIdx="1" clrIdx="0">
    <p:extLst>
      <p:ext uri="{19B8F6BF-5375-455C-9EA6-DF929625EA0E}">
        <p15:presenceInfo xmlns:p15="http://schemas.microsoft.com/office/powerpoint/2012/main" userId="552c8d434c0b0d4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93B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80" autoAdjust="0"/>
    <p:restoredTop sz="94520" autoAdjust="0"/>
  </p:normalViewPr>
  <p:slideViewPr>
    <p:cSldViewPr>
      <p:cViewPr varScale="1">
        <p:scale>
          <a:sx n="56" d="100"/>
          <a:sy n="56" d="100"/>
        </p:scale>
        <p:origin x="192" y="7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www.sciencedirect.com/science/article/pii/S295019892600093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sciencedirect.com/science/article/pii/S29501989260009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sciencedirect.com/science/article/pii/S295019892600093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sciencedirect.com/science/article/pii/S295019892600093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sciencedirect.com/science/article/pii/S295019892600093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sciencedirect.com/science/article/pii/S29501989260009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0A482E6A-726B-E4F6-28AC-06434A217B1A}"/>
              </a:ext>
            </a:extLst>
          </p:cNvPr>
          <p:cNvGrpSpPr/>
          <p:nvPr/>
        </p:nvGrpSpPr>
        <p:grpSpPr>
          <a:xfrm>
            <a:off x="0" y="0"/>
            <a:ext cx="18288000" cy="10287000"/>
            <a:chOff x="-546415" y="-1"/>
            <a:chExt cx="27963384" cy="13716000"/>
          </a:xfrm>
        </p:grpSpPr>
        <p:sp>
          <p:nvSpPr>
            <p:cNvPr id="3" name="Freeform 3">
              <a:extLst>
                <a:ext uri="{FF2B5EF4-FFF2-40B4-BE49-F238E27FC236}">
                  <a16:creationId xmlns:a16="http://schemas.microsoft.com/office/drawing/2014/main" id="{EC51573D-730B-E48B-B790-41ECE872D555}"/>
                </a:ext>
              </a:extLst>
            </p:cNvPr>
            <p:cNvSpPr/>
            <p:nvPr/>
          </p:nvSpPr>
          <p:spPr>
            <a:xfrm>
              <a:off x="-546415" y="-1"/>
              <a:ext cx="27963384" cy="13716000"/>
            </a:xfrm>
            <a:custGeom>
              <a:avLst/>
              <a:gdLst/>
              <a:ahLst/>
              <a:cxnLst/>
              <a:rect l="l" t="t" r="r" b="b"/>
              <a:pathLst>
                <a:path w="27416968" h="13716000">
                  <a:moveTo>
                    <a:pt x="0" y="0"/>
                  </a:moveTo>
                  <a:lnTo>
                    <a:pt x="27416968" y="0"/>
                  </a:lnTo>
                  <a:lnTo>
                    <a:pt x="27416968" y="13716000"/>
                  </a:lnTo>
                  <a:lnTo>
                    <a:pt x="0" y="13716000"/>
                  </a:lnTo>
                  <a:lnTo>
                    <a:pt x="0" y="0"/>
                  </a:lnTo>
                  <a:close/>
                </a:path>
              </a:pathLst>
            </a:custGeom>
            <a:blipFill>
              <a:blip r:embed="rId2"/>
              <a:stretch>
                <a:fillRect l="-35082" t="-15246" r="-4928" b="-13678"/>
              </a:stretch>
            </a:blipFill>
          </p:spPr>
          <p:txBody>
            <a:bodyPr/>
            <a:lstStyle/>
            <a:p>
              <a:endParaRPr lang="en-US" sz="1600" dirty="0">
                <a:latin typeface="Arial" panose="020B0604020202020204" pitchFamily="34" charset="0"/>
                <a:cs typeface="Arial" panose="020B0604020202020204" pitchFamily="34" charset="0"/>
              </a:endParaRPr>
            </a:p>
          </p:txBody>
        </p:sp>
      </p:grpSp>
      <p:grpSp>
        <p:nvGrpSpPr>
          <p:cNvPr id="4" name="Group 4">
            <a:extLst>
              <a:ext uri="{FF2B5EF4-FFF2-40B4-BE49-F238E27FC236}">
                <a16:creationId xmlns:a16="http://schemas.microsoft.com/office/drawing/2014/main" id="{DD901DA2-3498-502B-F4CC-3241F353932E}"/>
              </a:ext>
            </a:extLst>
          </p:cNvPr>
          <p:cNvGrpSpPr/>
          <p:nvPr/>
        </p:nvGrpSpPr>
        <p:grpSpPr>
          <a:xfrm>
            <a:off x="-475601" y="-604190"/>
            <a:ext cx="6024705" cy="4016473"/>
            <a:chOff x="0" y="0"/>
            <a:chExt cx="8032940" cy="5355298"/>
          </a:xfrm>
        </p:grpSpPr>
        <p:sp>
          <p:nvSpPr>
            <p:cNvPr id="5" name="Freeform 5">
              <a:extLst>
                <a:ext uri="{FF2B5EF4-FFF2-40B4-BE49-F238E27FC236}">
                  <a16:creationId xmlns:a16="http://schemas.microsoft.com/office/drawing/2014/main" id="{7198981A-5C37-3244-AE8C-23511971FA0D}"/>
                </a:ext>
              </a:extLst>
            </p:cNvPr>
            <p:cNvSpPr/>
            <p:nvPr/>
          </p:nvSpPr>
          <p:spPr>
            <a:xfrm>
              <a:off x="0" y="0"/>
              <a:ext cx="8033004" cy="5355336"/>
            </a:xfrm>
            <a:custGeom>
              <a:avLst/>
              <a:gdLst/>
              <a:ahLst/>
              <a:cxnLst/>
              <a:rect l="l" t="t" r="r" b="b"/>
              <a:pathLst>
                <a:path w="8033004" h="5355336">
                  <a:moveTo>
                    <a:pt x="0" y="0"/>
                  </a:moveTo>
                  <a:lnTo>
                    <a:pt x="8033004" y="0"/>
                  </a:lnTo>
                  <a:lnTo>
                    <a:pt x="8033004" y="5355336"/>
                  </a:lnTo>
                  <a:lnTo>
                    <a:pt x="0" y="5355336"/>
                  </a:lnTo>
                  <a:lnTo>
                    <a:pt x="0" y="0"/>
                  </a:lnTo>
                  <a:close/>
                </a:path>
              </a:pathLst>
            </a:custGeom>
            <a:blipFill>
              <a:blip r:embed="rId3"/>
              <a:stretch>
                <a:fillRect b="-54"/>
              </a:stretch>
            </a:blipFill>
          </p:spPr>
          <p:txBody>
            <a:bodyPr/>
            <a:lstStyle/>
            <a:p>
              <a:endParaRPr lang="en-US" sz="1600">
                <a:latin typeface="Arial" panose="020B0604020202020204" pitchFamily="34" charset="0"/>
                <a:cs typeface="Arial" panose="020B0604020202020204" pitchFamily="34" charset="0"/>
              </a:endParaRPr>
            </a:p>
          </p:txBody>
        </p:sp>
      </p:grpSp>
      <p:sp>
        <p:nvSpPr>
          <p:cNvPr id="7" name="TextBox 7">
            <a:extLst>
              <a:ext uri="{FF2B5EF4-FFF2-40B4-BE49-F238E27FC236}">
                <a16:creationId xmlns:a16="http://schemas.microsoft.com/office/drawing/2014/main" id="{88127D25-4389-AAAC-DD73-6DDE24029807}"/>
              </a:ext>
            </a:extLst>
          </p:cNvPr>
          <p:cNvSpPr txBox="1"/>
          <p:nvPr/>
        </p:nvSpPr>
        <p:spPr>
          <a:xfrm>
            <a:off x="1905000" y="3431361"/>
            <a:ext cx="15925800" cy="4337085"/>
          </a:xfrm>
          <a:prstGeom prst="rect">
            <a:avLst/>
          </a:prstGeom>
        </p:spPr>
        <p:txBody>
          <a:bodyPr wrap="square" lIns="0" tIns="0" rIns="0" bIns="0" rtlCol="0" anchor="t">
            <a:spAutoFit/>
          </a:bodyPr>
          <a:lstStyle/>
          <a:p>
            <a:pPr algn="ctr"/>
            <a:r>
              <a:rPr lang="en-US" sz="5400" b="1" dirty="0">
                <a:solidFill>
                  <a:srgbClr val="FFFFFF"/>
                </a:solidFill>
                <a:latin typeface="Arial" panose="020B0604020202020204" pitchFamily="34" charset="0"/>
                <a:ea typeface="Calibri (MS) Bold"/>
                <a:cs typeface="Arial" panose="020B0604020202020204" pitchFamily="34" charset="0"/>
                <a:sym typeface="Calibri (MS) Bold"/>
              </a:rPr>
              <a:t>Management of Moderate-to-Severe Psoriasis </a:t>
            </a:r>
          </a:p>
          <a:p>
            <a:pPr algn="ctr"/>
            <a:r>
              <a:rPr lang="en-US" sz="5400" b="1" dirty="0">
                <a:solidFill>
                  <a:srgbClr val="FFFFFF"/>
                </a:solidFill>
                <a:latin typeface="Arial" panose="020B0604020202020204" pitchFamily="34" charset="0"/>
                <a:ea typeface="Calibri (MS) Bold"/>
                <a:cs typeface="Arial" panose="020B0604020202020204" pitchFamily="34" charset="0"/>
                <a:sym typeface="Calibri (MS) Bold"/>
              </a:rPr>
              <a:t>in Patients with Cancer: </a:t>
            </a:r>
          </a:p>
          <a:p>
            <a:pPr algn="ctr"/>
            <a:r>
              <a:rPr lang="en-US" sz="5400" dirty="0">
                <a:solidFill>
                  <a:srgbClr val="FFFFFF"/>
                </a:solidFill>
                <a:latin typeface="Arial" panose="020B0604020202020204" pitchFamily="34" charset="0"/>
                <a:ea typeface="Calibri (MS) Bold"/>
                <a:cs typeface="Arial" panose="020B0604020202020204" pitchFamily="34" charset="0"/>
                <a:sym typeface="Calibri (MS) Bold"/>
              </a:rPr>
              <a:t>Guidance from the </a:t>
            </a:r>
          </a:p>
          <a:p>
            <a:pPr algn="ctr"/>
            <a:r>
              <a:rPr lang="en-US" sz="5400" dirty="0">
                <a:solidFill>
                  <a:srgbClr val="FFFFFF"/>
                </a:solidFill>
                <a:latin typeface="Arial" panose="020B0604020202020204" pitchFamily="34" charset="0"/>
                <a:ea typeface="Calibri (MS) Bold"/>
                <a:cs typeface="Arial" panose="020B0604020202020204" pitchFamily="34" charset="0"/>
                <a:sym typeface="Calibri (MS) Bold"/>
              </a:rPr>
              <a:t>International Psoriasis Council</a:t>
            </a:r>
          </a:p>
          <a:p>
            <a:pPr algn="ctr">
              <a:lnSpc>
                <a:spcPts val="7892"/>
              </a:lnSpc>
            </a:pPr>
            <a:endParaRPr lang="en-US" sz="6600" b="1" dirty="0">
              <a:solidFill>
                <a:srgbClr val="FFFFFF"/>
              </a:solidFill>
              <a:latin typeface="Arial" panose="020B0604020202020204" pitchFamily="34" charset="0"/>
              <a:ea typeface="Calibri (MS) Bold"/>
              <a:cs typeface="Arial" panose="020B0604020202020204" pitchFamily="34" charset="0"/>
              <a:sym typeface="Calibri (MS) Bold"/>
            </a:endParaRPr>
          </a:p>
        </p:txBody>
      </p:sp>
      <p:sp>
        <p:nvSpPr>
          <p:cNvPr id="9" name="TextBox 40">
            <a:extLst>
              <a:ext uri="{FF2B5EF4-FFF2-40B4-BE49-F238E27FC236}">
                <a16:creationId xmlns:a16="http://schemas.microsoft.com/office/drawing/2014/main" id="{DF8651FE-6DA3-0D39-E89B-05EC2B0CB64A}"/>
              </a:ext>
            </a:extLst>
          </p:cNvPr>
          <p:cNvSpPr txBox="1"/>
          <p:nvPr/>
        </p:nvSpPr>
        <p:spPr>
          <a:xfrm>
            <a:off x="228600" y="9486900"/>
            <a:ext cx="8001000" cy="646331"/>
          </a:xfrm>
          <a:prstGeom prst="rect">
            <a:avLst/>
          </a:prstGeom>
        </p:spPr>
        <p:txBody>
          <a:bodyPr wrap="square" lIns="0" tIns="0" rIns="0" bIns="0" rtlCol="0" anchor="t">
            <a:spAutoFit/>
          </a:bodyPr>
          <a:lstStyle/>
          <a:p>
            <a:r>
              <a:rPr lang="en-US" sz="1400" dirty="0">
                <a:solidFill>
                  <a:schemeClr val="bg1"/>
                </a:solidFill>
                <a:latin typeface="Arial" panose="020B0604020202020204" pitchFamily="34" charset="0"/>
                <a:cs typeface="Arial" panose="020B0604020202020204" pitchFamily="34" charset="0"/>
              </a:rPr>
              <a:t>Gisondi P, van de Kerkhof P, et al. Management of Moderate-to-Severe Psoriasis in Patients with Cancer: Guidance from the International Psoriasis Council. </a:t>
            </a:r>
            <a:r>
              <a:rPr lang="en-US" sz="1400" i="1" dirty="0">
                <a:solidFill>
                  <a:schemeClr val="bg1"/>
                </a:solidFill>
                <a:latin typeface="Arial" panose="020B0604020202020204" pitchFamily="34" charset="0"/>
                <a:cs typeface="Arial" panose="020B0604020202020204" pitchFamily="34" charset="0"/>
              </a:rPr>
              <a:t>JAAD Reviews</a:t>
            </a:r>
            <a:r>
              <a:rPr lang="en-US" sz="1400" dirty="0">
                <a:solidFill>
                  <a:schemeClr val="bg1"/>
                </a:solidFill>
                <a:latin typeface="Arial" panose="020B0604020202020204" pitchFamily="34" charset="0"/>
                <a:cs typeface="Arial" panose="020B0604020202020204" pitchFamily="34" charset="0"/>
              </a:rPr>
              <a:t>. Available online: </a:t>
            </a:r>
            <a:r>
              <a:rPr lang="en-US" sz="1400" u="sng" dirty="0">
                <a:solidFill>
                  <a:schemeClr val="bg1"/>
                </a:solidFill>
                <a:latin typeface="Arial"/>
                <a:cs typeface="Arial"/>
                <a:hlinkClick r:id="rId4">
                  <a:extLst>
                    <a:ext uri="{A12FA001-AC4F-418D-AE19-62706E023703}">
                      <ahyp:hlinkClr xmlns:ahyp="http://schemas.microsoft.com/office/drawing/2018/hyperlinkcolor" val="tx"/>
                    </a:ext>
                  </a:extLst>
                </a:hlinkClick>
              </a:rPr>
              <a:t>https://www.sciencedirect.com/science/article/pii/S2950198926000930</a:t>
            </a:r>
            <a:endParaRPr 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014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9050" y="-21946"/>
            <a:ext cx="18307050" cy="1895380"/>
            <a:chOff x="0" y="0"/>
            <a:chExt cx="25425399" cy="2527173"/>
          </a:xfrm>
        </p:grpSpPr>
        <p:sp>
          <p:nvSpPr>
            <p:cNvPr id="3" name="Freeform 3"/>
            <p:cNvSpPr/>
            <p:nvPr/>
          </p:nvSpPr>
          <p:spPr>
            <a:xfrm flipH="1" flipV="1">
              <a:off x="0" y="0"/>
              <a:ext cx="25425399" cy="2527173"/>
            </a:xfrm>
            <a:custGeom>
              <a:avLst/>
              <a:gdLst/>
              <a:ahLst/>
              <a:cxnLst/>
              <a:rect l="l" t="t" r="r" b="b"/>
              <a:pathLst>
                <a:path w="26674350" h="2527173">
                  <a:moveTo>
                    <a:pt x="26674350" y="2527173"/>
                  </a:moveTo>
                  <a:lnTo>
                    <a:pt x="0" y="2527173"/>
                  </a:lnTo>
                  <a:lnTo>
                    <a:pt x="0" y="0"/>
                  </a:lnTo>
                  <a:lnTo>
                    <a:pt x="26674350" y="0"/>
                  </a:lnTo>
                  <a:lnTo>
                    <a:pt x="26674350" y="2527173"/>
                  </a:lnTo>
                  <a:close/>
                </a:path>
              </a:pathLst>
            </a:custGeom>
            <a:blipFill>
              <a:blip r:embed="rId2">
                <a:alphaModFix amt="93000"/>
              </a:blip>
              <a:stretch>
                <a:fillRect l="-4912" t="-185534" b="-185534"/>
              </a:stretch>
            </a:blipFill>
          </p:spPr>
          <p:txBody>
            <a:bodyPr/>
            <a:lstStyle/>
            <a:p>
              <a:endParaRPr lang="en-US" dirty="0"/>
            </a:p>
          </p:txBody>
        </p:sp>
      </p:grpSp>
      <p:grpSp>
        <p:nvGrpSpPr>
          <p:cNvPr id="4" name="Group 4"/>
          <p:cNvGrpSpPr/>
          <p:nvPr/>
        </p:nvGrpSpPr>
        <p:grpSpPr>
          <a:xfrm>
            <a:off x="-19050" y="-21946"/>
            <a:ext cx="16487394" cy="1895475"/>
            <a:chOff x="0" y="0"/>
            <a:chExt cx="21983192" cy="2527300"/>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93B67"/>
            </a:solidFill>
          </p:spPr>
          <p:txBody>
            <a:bodyPr/>
            <a:lstStyle/>
            <a:p>
              <a:endParaRPr lang="en-US"/>
            </a:p>
          </p:txBody>
        </p:sp>
      </p:grpSp>
      <p:grpSp>
        <p:nvGrpSpPr>
          <p:cNvPr id="8" name="Group 8"/>
          <p:cNvGrpSpPr/>
          <p:nvPr/>
        </p:nvGrpSpPr>
        <p:grpSpPr>
          <a:xfrm>
            <a:off x="1" y="-26375"/>
            <a:ext cx="16482441" cy="1899856"/>
            <a:chOff x="0" y="0"/>
            <a:chExt cx="21976588" cy="2533142"/>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a:p>
          </p:txBody>
        </p:sp>
      </p:grpSp>
      <p:sp>
        <p:nvSpPr>
          <p:cNvPr id="101" name="TextBox"/>
          <p:cNvSpPr txBox="1"/>
          <p:nvPr/>
        </p:nvSpPr>
        <p:spPr>
          <a:xfrm>
            <a:off x="370893" y="575001"/>
            <a:ext cx="16306800" cy="1200000"/>
          </a:xfrm>
          <a:prstGeom prst="rect">
            <a:avLst/>
          </a:prstGeom>
          <a:noFill/>
        </p:spPr>
        <p:txBody>
          <a:bodyPr wrap="square" lIns="0" tIns="0" rIns="0" bIns="0" anchor="t">
            <a:noAutofit/>
          </a:bodyPr>
          <a:lstStyle/>
          <a:p>
            <a:pPr algn="l"/>
            <a:r>
              <a:rPr lang="en-US" sz="4000" b="1" dirty="0">
                <a:solidFill>
                  <a:srgbClr val="FEFFFF"/>
                </a:solidFill>
                <a:latin typeface="Arial"/>
                <a:cs typeface="Arial"/>
              </a:rPr>
              <a:t>Why This Guidance Is Needed</a:t>
            </a:r>
          </a:p>
        </p:txBody>
      </p:sp>
      <p:sp>
        <p:nvSpPr>
          <p:cNvPr id="102" name="TextBox"/>
          <p:cNvSpPr txBox="1"/>
          <p:nvPr/>
        </p:nvSpPr>
        <p:spPr>
          <a:xfrm>
            <a:off x="450000" y="2150000"/>
            <a:ext cx="1600000" cy="1750000"/>
          </a:xfrm>
          <a:prstGeom prst="rect">
            <a:avLst/>
          </a:prstGeom>
          <a:noFill/>
        </p:spPr>
        <p:txBody>
          <a:bodyPr wrap="square" lIns="0" tIns="0" rIns="0" bIns="0" anchor="ctr">
            <a:noAutofit/>
          </a:bodyPr>
          <a:lstStyle/>
          <a:p>
            <a:pPr algn="l"/>
            <a:r>
              <a:rPr lang="en-US" sz="8000" b="1" dirty="0">
                <a:solidFill>
                  <a:srgbClr val="D0C4C5"/>
                </a:solidFill>
                <a:latin typeface="Arial"/>
                <a:cs typeface="Arial"/>
              </a:rPr>
              <a:t>01</a:t>
            </a:r>
          </a:p>
        </p:txBody>
      </p:sp>
      <p:sp>
        <p:nvSpPr>
          <p:cNvPr id="103" name="RowText"/>
          <p:cNvSpPr txBox="1"/>
          <p:nvPr/>
        </p:nvSpPr>
        <p:spPr>
          <a:xfrm>
            <a:off x="2250000" y="2150000"/>
            <a:ext cx="15300000" cy="1750000"/>
          </a:xfrm>
          <a:prstGeom prst="rect">
            <a:avLst/>
          </a:prstGeom>
          <a:noFill/>
        </p:spPr>
        <p:txBody>
          <a:bodyPr wrap="square" lIns="0" tIns="0" rIns="0" bIns="0" anchor="ctr">
            <a:noAutofit/>
          </a:bodyPr>
          <a:lstStyle/>
          <a:p>
            <a:pPr algn="l">
              <a:spcAft>
                <a:spcPts val="600"/>
              </a:spcAft>
            </a:pPr>
            <a:r>
              <a:rPr lang="en-US" sz="2400" b="1" dirty="0">
                <a:solidFill>
                  <a:srgbClr val="3E1A57"/>
                </a:solidFill>
                <a:latin typeface="Arial"/>
                <a:cs typeface="Arial"/>
              </a:rPr>
              <a:t>Excluded from the evidence base</a:t>
            </a:r>
          </a:p>
          <a:p>
            <a:pPr algn="l"/>
            <a:r>
              <a:rPr lang="en-US" sz="2000" dirty="0">
                <a:solidFill>
                  <a:srgbClr val="893B67"/>
                </a:solidFill>
                <a:latin typeface="Arial"/>
                <a:cs typeface="Arial"/>
              </a:rPr>
              <a:t>Patients with cancer are systematically excluded from psoriasis clinical trials. All available evidence comes from observational studies.</a:t>
            </a:r>
          </a:p>
        </p:txBody>
      </p:sp>
      <p:cxnSp>
        <p:nvCxnSpPr>
          <p:cNvPr id="104" name="Line"/>
          <p:cNvCxnSpPr/>
          <p:nvPr/>
        </p:nvCxnSpPr>
        <p:spPr>
          <a:xfrm>
            <a:off x="450000" y="4075000"/>
            <a:ext cx="17388000" cy="0"/>
          </a:xfrm>
          <a:prstGeom prst="line">
            <a:avLst/>
          </a:prstGeom>
          <a:ln w="9525">
            <a:solidFill>
              <a:srgbClr val="D0C4C5"/>
            </a:solidFill>
          </a:ln>
        </p:spPr>
      </p:cxnSp>
      <p:sp>
        <p:nvSpPr>
          <p:cNvPr id="105" name="TextBox"/>
          <p:cNvSpPr txBox="1"/>
          <p:nvPr/>
        </p:nvSpPr>
        <p:spPr>
          <a:xfrm>
            <a:off x="450000" y="4150000"/>
            <a:ext cx="1600000" cy="1750000"/>
          </a:xfrm>
          <a:prstGeom prst="rect">
            <a:avLst/>
          </a:prstGeom>
          <a:noFill/>
        </p:spPr>
        <p:txBody>
          <a:bodyPr wrap="square" lIns="0" tIns="0" rIns="0" bIns="0" anchor="ctr">
            <a:noAutofit/>
          </a:bodyPr>
          <a:lstStyle/>
          <a:p>
            <a:pPr algn="l"/>
            <a:r>
              <a:rPr lang="en-US" sz="8000" b="1" dirty="0">
                <a:solidFill>
                  <a:srgbClr val="D0C4C5"/>
                </a:solidFill>
                <a:latin typeface="Arial"/>
                <a:cs typeface="Arial"/>
              </a:rPr>
              <a:t>02</a:t>
            </a:r>
          </a:p>
        </p:txBody>
      </p:sp>
      <p:sp>
        <p:nvSpPr>
          <p:cNvPr id="106" name="RowText"/>
          <p:cNvSpPr txBox="1"/>
          <p:nvPr/>
        </p:nvSpPr>
        <p:spPr>
          <a:xfrm>
            <a:off x="2250000" y="4150000"/>
            <a:ext cx="15300000" cy="1750000"/>
          </a:xfrm>
          <a:prstGeom prst="rect">
            <a:avLst/>
          </a:prstGeom>
          <a:noFill/>
        </p:spPr>
        <p:txBody>
          <a:bodyPr wrap="square" lIns="0" tIns="0" rIns="0" bIns="0" anchor="ctr">
            <a:noAutofit/>
          </a:bodyPr>
          <a:lstStyle/>
          <a:p>
            <a:pPr algn="l">
              <a:spcAft>
                <a:spcPts val="600"/>
              </a:spcAft>
            </a:pPr>
            <a:r>
              <a:rPr lang="en-US" sz="2400" b="1" dirty="0">
                <a:solidFill>
                  <a:srgbClr val="3E1A57"/>
                </a:solidFill>
                <a:latin typeface="Arial"/>
                <a:cs typeface="Arial"/>
              </a:rPr>
              <a:t>Therapy withheld on precaution</a:t>
            </a:r>
          </a:p>
          <a:p>
            <a:pPr algn="l"/>
            <a:r>
              <a:rPr lang="en-US" sz="2000" dirty="0">
                <a:solidFill>
                  <a:srgbClr val="893B67"/>
                </a:solidFill>
                <a:latin typeface="Arial"/>
                <a:cs typeface="Arial"/>
              </a:rPr>
              <a:t>Concern that systemic treatment may drive tumor progression or recurrence leads to therapy being delayed, reduced, or stopped.</a:t>
            </a:r>
          </a:p>
        </p:txBody>
      </p:sp>
      <p:cxnSp>
        <p:nvCxnSpPr>
          <p:cNvPr id="107" name="Line"/>
          <p:cNvCxnSpPr/>
          <p:nvPr/>
        </p:nvCxnSpPr>
        <p:spPr>
          <a:xfrm>
            <a:off x="450000" y="6075000"/>
            <a:ext cx="17388000" cy="0"/>
          </a:xfrm>
          <a:prstGeom prst="line">
            <a:avLst/>
          </a:prstGeom>
          <a:ln w="9525">
            <a:solidFill>
              <a:srgbClr val="D0C4C5"/>
            </a:solidFill>
          </a:ln>
        </p:spPr>
      </p:cxnSp>
      <p:sp>
        <p:nvSpPr>
          <p:cNvPr id="108" name="TextBox"/>
          <p:cNvSpPr txBox="1"/>
          <p:nvPr/>
        </p:nvSpPr>
        <p:spPr>
          <a:xfrm>
            <a:off x="450000" y="6150000"/>
            <a:ext cx="1600000" cy="1750000"/>
          </a:xfrm>
          <a:prstGeom prst="rect">
            <a:avLst/>
          </a:prstGeom>
          <a:noFill/>
        </p:spPr>
        <p:txBody>
          <a:bodyPr wrap="square" lIns="0" tIns="0" rIns="0" bIns="0" anchor="ctr">
            <a:noAutofit/>
          </a:bodyPr>
          <a:lstStyle/>
          <a:p>
            <a:pPr algn="l"/>
            <a:r>
              <a:rPr lang="en-US" sz="8000" b="1" dirty="0">
                <a:solidFill>
                  <a:srgbClr val="D0C4C5"/>
                </a:solidFill>
                <a:latin typeface="Arial"/>
                <a:cs typeface="Arial"/>
              </a:rPr>
              <a:t>03</a:t>
            </a:r>
          </a:p>
        </p:txBody>
      </p:sp>
      <p:sp>
        <p:nvSpPr>
          <p:cNvPr id="109" name="RowText"/>
          <p:cNvSpPr txBox="1"/>
          <p:nvPr/>
        </p:nvSpPr>
        <p:spPr>
          <a:xfrm>
            <a:off x="2250000" y="6150000"/>
            <a:ext cx="15300000" cy="1750000"/>
          </a:xfrm>
          <a:prstGeom prst="rect">
            <a:avLst/>
          </a:prstGeom>
          <a:noFill/>
        </p:spPr>
        <p:txBody>
          <a:bodyPr wrap="square" lIns="0" tIns="0" rIns="0" bIns="0" anchor="ctr">
            <a:noAutofit/>
          </a:bodyPr>
          <a:lstStyle/>
          <a:p>
            <a:pPr algn="l">
              <a:spcAft>
                <a:spcPts val="600"/>
              </a:spcAft>
            </a:pPr>
            <a:r>
              <a:rPr lang="en-US" sz="2400" b="1" dirty="0">
                <a:solidFill>
                  <a:srgbClr val="3E1A57"/>
                </a:solidFill>
                <a:latin typeface="Arial"/>
                <a:cs typeface="Arial"/>
              </a:rPr>
              <a:t>Quality of life pays the price</a:t>
            </a:r>
          </a:p>
          <a:p>
            <a:pPr algn="l"/>
            <a:r>
              <a:rPr lang="en-US" sz="2000" dirty="0">
                <a:solidFill>
                  <a:srgbClr val="893B67"/>
                </a:solidFill>
                <a:latin typeface="Arial"/>
                <a:cs typeface="Arial"/>
              </a:rPr>
              <a:t>Uncontrolled moderate to severe psoriasis carries a substantial quality-of-life burden, at a point when patients can least absorb it.</a:t>
            </a:r>
          </a:p>
        </p:txBody>
      </p:sp>
      <p:sp>
        <p:nvSpPr>
          <p:cNvPr id="110" name="Card"/>
          <p:cNvSpPr/>
          <p:nvPr/>
        </p:nvSpPr>
        <p:spPr>
          <a:xfrm>
            <a:off x="0" y="8115300"/>
            <a:ext cx="18288000" cy="900000"/>
          </a:xfrm>
          <a:prstGeom prst="roundRect">
            <a:avLst>
              <a:gd name="adj" fmla="val 40000"/>
            </a:avLst>
          </a:prstGeom>
          <a:solidFill>
            <a:srgbClr val="DC5034"/>
          </a:solidFill>
          <a:ln>
            <a:noFill/>
          </a:ln>
        </p:spPr>
        <p:txBody>
          <a:bodyPr wrap="square" lIns="91440" tIns="45720" rIns="91440" bIns="45720" anchor="ctr">
            <a:noAutofit/>
          </a:bodyPr>
          <a:lstStyle/>
          <a:p>
            <a:pPr algn="ctr">
              <a:buNone/>
            </a:pPr>
            <a:r>
              <a:rPr lang="en-US" sz="2000" b="1" dirty="0">
                <a:solidFill>
                  <a:srgbClr val="FEFFFF"/>
                </a:solidFill>
                <a:latin typeface="Arial"/>
                <a:cs typeface="Arial"/>
              </a:rPr>
              <a:t>  The International Psoriasis Council provides guidance on treatment selection for psoriasis patients with cancer.</a:t>
            </a:r>
          </a:p>
        </p:txBody>
      </p:sp>
      <p:pic>
        <p:nvPicPr>
          <p:cNvPr id="11" name="Picture 10">
            <a:extLst>
              <a:ext uri="{FF2B5EF4-FFF2-40B4-BE49-F238E27FC236}">
                <a16:creationId xmlns:a16="http://schemas.microsoft.com/office/drawing/2014/main" id="{E5C875DA-D820-2B2B-03CB-55B226C19C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9391" y="8884475"/>
            <a:ext cx="3549300" cy="1669225"/>
          </a:xfrm>
          <a:prstGeom prst="rect">
            <a:avLst/>
          </a:prstGeom>
        </p:spPr>
      </p:pic>
      <p:sp>
        <p:nvSpPr>
          <p:cNvPr id="6" name="TextBox 40">
            <a:extLst>
              <a:ext uri="{FF2B5EF4-FFF2-40B4-BE49-F238E27FC236}">
                <a16:creationId xmlns:a16="http://schemas.microsoft.com/office/drawing/2014/main" id="{496D4522-DAE1-CCC2-F6F7-4252DD133870}"/>
              </a:ext>
            </a:extLst>
          </p:cNvPr>
          <p:cNvSpPr txBox="1"/>
          <p:nvPr/>
        </p:nvSpPr>
        <p:spPr>
          <a:xfrm>
            <a:off x="152400" y="9684413"/>
            <a:ext cx="10744200" cy="430887"/>
          </a:xfrm>
          <a:prstGeom prst="rect">
            <a:avLst/>
          </a:prstGeom>
        </p:spPr>
        <p:txBody>
          <a:bodyPr wrap="square" lIns="0" tIns="0" rIns="0" bIns="0" rtlCol="0" anchor="t">
            <a:spAutoFit/>
          </a:bodyPr>
          <a:lstStyle/>
          <a:p>
            <a:r>
              <a:rPr lang="en-US" sz="1400" dirty="0">
                <a:solidFill>
                  <a:srgbClr val="893B67"/>
                </a:solidFill>
                <a:latin typeface="Arial" panose="020B0604020202020204" pitchFamily="34" charset="0"/>
                <a:cs typeface="Arial" panose="020B0604020202020204" pitchFamily="34" charset="0"/>
              </a:rPr>
              <a:t>Gisondi P, van de Kerkhof P, et al. Management of Moderate-to-Severe Psoriasis in Patients with Cancer: Guidance from the International Psoriasis Council. </a:t>
            </a:r>
            <a:r>
              <a:rPr lang="en-US" sz="1400" i="1" dirty="0">
                <a:solidFill>
                  <a:srgbClr val="893B67"/>
                </a:solidFill>
                <a:latin typeface="Arial" panose="020B0604020202020204" pitchFamily="34" charset="0"/>
                <a:cs typeface="Arial" panose="020B0604020202020204" pitchFamily="34" charset="0"/>
              </a:rPr>
              <a:t>JAAD Reviews</a:t>
            </a:r>
            <a:r>
              <a:rPr lang="en-US" sz="1400" dirty="0">
                <a:solidFill>
                  <a:srgbClr val="893B67"/>
                </a:solidFill>
                <a:latin typeface="Arial" panose="020B0604020202020204" pitchFamily="34" charset="0"/>
                <a:cs typeface="Arial" panose="020B0604020202020204" pitchFamily="34" charset="0"/>
              </a:rPr>
              <a:t>. Available online: </a:t>
            </a:r>
            <a:r>
              <a:rPr lang="en-US" sz="1400" u="sng" dirty="0">
                <a:solidFill>
                  <a:srgbClr val="893B67"/>
                </a:solidFill>
                <a:latin typeface="Arial"/>
                <a:cs typeface="Arial"/>
                <a:hlinkClick r:id="rId4">
                  <a:extLst>
                    <a:ext uri="{A12FA001-AC4F-418D-AE19-62706E023703}">
                      <ahyp:hlinkClr xmlns:ahyp="http://schemas.microsoft.com/office/drawing/2018/hyperlinkcolor" val="tx"/>
                    </a:ext>
                  </a:extLst>
                </a:hlinkClick>
              </a:rPr>
              <a:t>https://www.sciencedirect.com/science/article/pii/S2950198926000930</a:t>
            </a:r>
            <a:endParaRPr lang="en-US" sz="1400" dirty="0">
              <a:solidFill>
                <a:srgbClr val="893B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0452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9050" y="-21946"/>
            <a:ext cx="18307050" cy="1895380"/>
            <a:chOff x="0" y="0"/>
            <a:chExt cx="25425399" cy="2527173"/>
          </a:xfrm>
        </p:grpSpPr>
        <p:sp>
          <p:nvSpPr>
            <p:cNvPr id="3" name="Freeform 3"/>
            <p:cNvSpPr/>
            <p:nvPr/>
          </p:nvSpPr>
          <p:spPr>
            <a:xfrm flipH="1" flipV="1">
              <a:off x="0" y="0"/>
              <a:ext cx="25425399" cy="2527173"/>
            </a:xfrm>
            <a:custGeom>
              <a:avLst/>
              <a:gdLst/>
              <a:ahLst/>
              <a:cxnLst/>
              <a:rect l="l" t="t" r="r" b="b"/>
              <a:pathLst>
                <a:path w="26674350" h="2527173">
                  <a:moveTo>
                    <a:pt x="26674350" y="2527173"/>
                  </a:moveTo>
                  <a:lnTo>
                    <a:pt x="0" y="2527173"/>
                  </a:lnTo>
                  <a:lnTo>
                    <a:pt x="0" y="0"/>
                  </a:lnTo>
                  <a:lnTo>
                    <a:pt x="26674350" y="0"/>
                  </a:lnTo>
                  <a:lnTo>
                    <a:pt x="26674350" y="2527173"/>
                  </a:lnTo>
                  <a:close/>
                </a:path>
              </a:pathLst>
            </a:custGeom>
            <a:blipFill>
              <a:blip r:embed="rId2">
                <a:alphaModFix amt="93000"/>
              </a:blip>
              <a:stretch>
                <a:fillRect l="-4912" t="-185534" b="-185534"/>
              </a:stretch>
            </a:blipFill>
          </p:spPr>
          <p:txBody>
            <a:bodyPr/>
            <a:lstStyle/>
            <a:p>
              <a:endParaRPr lang="en-US" dirty="0"/>
            </a:p>
          </p:txBody>
        </p:sp>
      </p:grpSp>
      <p:grpSp>
        <p:nvGrpSpPr>
          <p:cNvPr id="4" name="Group 4"/>
          <p:cNvGrpSpPr/>
          <p:nvPr/>
        </p:nvGrpSpPr>
        <p:grpSpPr>
          <a:xfrm>
            <a:off x="-19050" y="-21946"/>
            <a:ext cx="16487394" cy="1895475"/>
            <a:chOff x="0" y="0"/>
            <a:chExt cx="21983192" cy="2527300"/>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93B67"/>
            </a:solidFill>
          </p:spPr>
          <p:txBody>
            <a:bodyPr/>
            <a:lstStyle/>
            <a:p>
              <a:endParaRPr lang="en-US"/>
            </a:p>
          </p:txBody>
        </p:sp>
      </p:grpSp>
      <p:grpSp>
        <p:nvGrpSpPr>
          <p:cNvPr id="8" name="Group 8"/>
          <p:cNvGrpSpPr/>
          <p:nvPr/>
        </p:nvGrpSpPr>
        <p:grpSpPr>
          <a:xfrm>
            <a:off x="1" y="-26375"/>
            <a:ext cx="16482441" cy="1899856"/>
            <a:chOff x="0" y="0"/>
            <a:chExt cx="21976588" cy="2533142"/>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a:p>
          </p:txBody>
        </p:sp>
      </p:grpSp>
      <p:sp>
        <p:nvSpPr>
          <p:cNvPr id="101" name="TextBox"/>
          <p:cNvSpPr txBox="1"/>
          <p:nvPr/>
        </p:nvSpPr>
        <p:spPr>
          <a:xfrm>
            <a:off x="457200" y="550000"/>
            <a:ext cx="15500000" cy="1200000"/>
          </a:xfrm>
          <a:prstGeom prst="rect">
            <a:avLst/>
          </a:prstGeom>
          <a:noFill/>
        </p:spPr>
        <p:txBody>
          <a:bodyPr wrap="square" lIns="0" tIns="0" rIns="0" bIns="0" anchor="t">
            <a:noAutofit/>
          </a:bodyPr>
          <a:lstStyle/>
          <a:p>
            <a:pPr algn="l"/>
            <a:r>
              <a:rPr lang="en-US" sz="4000" b="1" dirty="0">
                <a:solidFill>
                  <a:srgbClr val="FEFFFF"/>
                </a:solidFill>
                <a:latin typeface="Arial"/>
                <a:cs typeface="Arial"/>
              </a:rPr>
              <a:t>When to Start Systemic Therapy</a:t>
            </a:r>
          </a:p>
        </p:txBody>
      </p:sp>
      <p:sp>
        <p:nvSpPr>
          <p:cNvPr id="11" name="SubHead">
            <a:extLst>
              <a:ext uri="{FF2B5EF4-FFF2-40B4-BE49-F238E27FC236}">
                <a16:creationId xmlns:a16="http://schemas.microsoft.com/office/drawing/2014/main" id="{D753C35B-C491-3C45-8159-78E2A88E880B}"/>
              </a:ext>
            </a:extLst>
          </p:cNvPr>
          <p:cNvSpPr txBox="1"/>
          <p:nvPr/>
        </p:nvSpPr>
        <p:spPr>
          <a:xfrm>
            <a:off x="444500" y="2260600"/>
            <a:ext cx="17399000" cy="558800"/>
          </a:xfrm>
          <a:prstGeom prst="rect">
            <a:avLst/>
          </a:prstGeom>
          <a:noFill/>
        </p:spPr>
        <p:txBody>
          <a:bodyPr vertOverflow="overflow" vert="horz" wrap="square" rtlCol="0" anchor="ctr" anchorCtr="0">
            <a:noAutofit/>
          </a:bodyPr>
          <a:lstStyle/>
          <a:p>
            <a:pPr algn="l">
              <a:buNone/>
            </a:pPr>
            <a:r>
              <a:rPr lang="en-US" sz="2400" b="1" dirty="0">
                <a:solidFill>
                  <a:srgbClr val="3E1A57"/>
                </a:solidFill>
                <a:latin typeface="Arial"/>
                <a:cs typeface="Arial"/>
              </a:rPr>
              <a:t>Patients meeting one or more of the following IPC criteria are candidates for systemic therapy</a:t>
            </a:r>
          </a:p>
        </p:txBody>
      </p:sp>
      <p:sp>
        <p:nvSpPr>
          <p:cNvPr id="12" name="CritCard">
            <a:extLst>
              <a:ext uri="{FF2B5EF4-FFF2-40B4-BE49-F238E27FC236}">
                <a16:creationId xmlns:a16="http://schemas.microsoft.com/office/drawing/2014/main" id="{784E2201-AD0A-FD4C-9CA8-9CBF2E8B31F3}"/>
              </a:ext>
            </a:extLst>
          </p:cNvPr>
          <p:cNvSpPr/>
          <p:nvPr/>
        </p:nvSpPr>
        <p:spPr>
          <a:xfrm>
            <a:off x="444500" y="3098800"/>
            <a:ext cx="5588000" cy="3352800"/>
          </a:xfrm>
          <a:prstGeom prst="roundRect">
            <a:avLst/>
          </a:prstGeom>
          <a:solidFill>
            <a:srgbClr val="893B67"/>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buNone/>
            </a:pPr>
            <a:r>
              <a:rPr lang="en-US" sz="6600" b="1" dirty="0">
                <a:solidFill>
                  <a:srgbClr val="D0C4C5"/>
                </a:solidFill>
                <a:latin typeface="Arial"/>
                <a:cs typeface="Arial"/>
              </a:rPr>
              <a:t>01</a:t>
            </a:r>
            <a:endParaRPr lang="en-US" sz="6000" b="1" dirty="0">
              <a:solidFill>
                <a:srgbClr val="D0C4C5"/>
              </a:solidFill>
              <a:latin typeface="Arial"/>
              <a:cs typeface="Arial"/>
            </a:endParaRPr>
          </a:p>
          <a:p>
            <a:pPr algn="l">
              <a:spcBef>
                <a:spcPts val="400"/>
              </a:spcBef>
              <a:buNone/>
            </a:pPr>
            <a:r>
              <a:rPr lang="en-US" sz="2400" b="1" dirty="0">
                <a:solidFill>
                  <a:srgbClr val="FEFFFF"/>
                </a:solidFill>
                <a:latin typeface="Arial"/>
                <a:cs typeface="Arial"/>
              </a:rPr>
              <a:t>Body Surface Area</a:t>
            </a:r>
          </a:p>
          <a:p>
            <a:pPr algn="l">
              <a:spcBef>
                <a:spcPts val="500"/>
              </a:spcBef>
              <a:buNone/>
            </a:pPr>
            <a:r>
              <a:rPr lang="en-US" sz="2000" dirty="0">
                <a:solidFill>
                  <a:srgbClr val="FEFFFF"/>
                </a:solidFill>
                <a:latin typeface="Arial"/>
                <a:cs typeface="Arial"/>
              </a:rPr>
              <a:t>Psoriasis lesions on 10% or more of body surface area</a:t>
            </a:r>
          </a:p>
        </p:txBody>
      </p:sp>
      <p:sp>
        <p:nvSpPr>
          <p:cNvPr id="13" name="CritCard">
            <a:extLst>
              <a:ext uri="{FF2B5EF4-FFF2-40B4-BE49-F238E27FC236}">
                <a16:creationId xmlns:a16="http://schemas.microsoft.com/office/drawing/2014/main" id="{69924F3A-3809-3946-A8A0-3327127B45A5}"/>
              </a:ext>
            </a:extLst>
          </p:cNvPr>
          <p:cNvSpPr/>
          <p:nvPr/>
        </p:nvSpPr>
        <p:spPr>
          <a:xfrm>
            <a:off x="6337300" y="3098800"/>
            <a:ext cx="5588000" cy="3352800"/>
          </a:xfrm>
          <a:prstGeom prst="roundRect">
            <a:avLst/>
          </a:prstGeom>
          <a:solidFill>
            <a:srgbClr val="893B67"/>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buNone/>
            </a:pPr>
            <a:r>
              <a:rPr lang="en-US" sz="6600" b="1" dirty="0">
                <a:solidFill>
                  <a:srgbClr val="D0C4C5"/>
                </a:solidFill>
                <a:latin typeface="Arial"/>
                <a:cs typeface="Arial"/>
              </a:rPr>
              <a:t>02</a:t>
            </a:r>
          </a:p>
          <a:p>
            <a:pPr algn="l">
              <a:spcBef>
                <a:spcPts val="400"/>
              </a:spcBef>
              <a:buNone/>
            </a:pPr>
            <a:r>
              <a:rPr lang="en-US" sz="2400" b="1" dirty="0">
                <a:solidFill>
                  <a:srgbClr val="FEFFFF"/>
                </a:solidFill>
                <a:latin typeface="Arial"/>
                <a:cs typeface="Arial"/>
              </a:rPr>
              <a:t>High-Impact Sites</a:t>
            </a:r>
          </a:p>
          <a:p>
            <a:pPr algn="l">
              <a:spcBef>
                <a:spcPts val="500"/>
              </a:spcBef>
              <a:buNone/>
            </a:pPr>
            <a:r>
              <a:rPr lang="en-US" sz="2000" dirty="0">
                <a:solidFill>
                  <a:srgbClr val="FEFFFF"/>
                </a:solidFill>
                <a:latin typeface="Arial"/>
                <a:cs typeface="Arial"/>
              </a:rPr>
              <a:t>Involvement of hands or feet, face, genitals, or scalp</a:t>
            </a:r>
          </a:p>
        </p:txBody>
      </p:sp>
      <p:sp>
        <p:nvSpPr>
          <p:cNvPr id="14" name="CritCard">
            <a:extLst>
              <a:ext uri="{FF2B5EF4-FFF2-40B4-BE49-F238E27FC236}">
                <a16:creationId xmlns:a16="http://schemas.microsoft.com/office/drawing/2014/main" id="{A220D7EF-BA64-0642-AF33-CE289F26A390}"/>
              </a:ext>
            </a:extLst>
          </p:cNvPr>
          <p:cNvSpPr/>
          <p:nvPr/>
        </p:nvSpPr>
        <p:spPr>
          <a:xfrm>
            <a:off x="12230100" y="3098800"/>
            <a:ext cx="5588000" cy="3352800"/>
          </a:xfrm>
          <a:prstGeom prst="roundRect">
            <a:avLst/>
          </a:prstGeom>
          <a:solidFill>
            <a:srgbClr val="893B67"/>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buNone/>
            </a:pPr>
            <a:r>
              <a:rPr lang="en-US" sz="6600" b="1" dirty="0">
                <a:solidFill>
                  <a:srgbClr val="D0C4C5"/>
                </a:solidFill>
                <a:latin typeface="Arial"/>
                <a:cs typeface="Arial"/>
              </a:rPr>
              <a:t>03</a:t>
            </a:r>
          </a:p>
          <a:p>
            <a:pPr algn="l">
              <a:spcBef>
                <a:spcPts val="400"/>
              </a:spcBef>
              <a:buNone/>
            </a:pPr>
            <a:r>
              <a:rPr lang="en-US" sz="2400" b="1" dirty="0">
                <a:solidFill>
                  <a:srgbClr val="FEFFFF"/>
                </a:solidFill>
                <a:latin typeface="Arial"/>
                <a:cs typeface="Arial"/>
              </a:rPr>
              <a:t>Topical Failure</a:t>
            </a:r>
          </a:p>
          <a:p>
            <a:pPr algn="l">
              <a:spcBef>
                <a:spcPts val="500"/>
              </a:spcBef>
              <a:buNone/>
            </a:pPr>
            <a:r>
              <a:rPr lang="en-US" sz="2000" dirty="0">
                <a:solidFill>
                  <a:srgbClr val="FEFFFF"/>
                </a:solidFill>
                <a:latin typeface="Arial"/>
                <a:cs typeface="Arial"/>
              </a:rPr>
              <a:t>Topical therapy failed to achieve clear or nearly clear skin (BSA ≤1%, PGA 0–1)</a:t>
            </a:r>
          </a:p>
        </p:txBody>
      </p:sp>
      <p:sp>
        <p:nvSpPr>
          <p:cNvPr id="15" name="TakeawayBar">
            <a:extLst>
              <a:ext uri="{FF2B5EF4-FFF2-40B4-BE49-F238E27FC236}">
                <a16:creationId xmlns:a16="http://schemas.microsoft.com/office/drawing/2014/main" id="{797D7245-B8BD-3A4E-8634-20AD9F52E0D2}"/>
              </a:ext>
            </a:extLst>
          </p:cNvPr>
          <p:cNvSpPr/>
          <p:nvPr/>
        </p:nvSpPr>
        <p:spPr>
          <a:xfrm>
            <a:off x="444500" y="6705600"/>
            <a:ext cx="17399000" cy="1397000"/>
          </a:xfrm>
          <a:prstGeom prst="roundRect">
            <a:avLst/>
          </a:prstGeom>
          <a:solidFill>
            <a:srgbClr val="DC5034"/>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000" b="1" dirty="0">
                <a:solidFill>
                  <a:srgbClr val="FEFFFF"/>
                </a:solidFill>
                <a:latin typeface="Arial"/>
                <a:cs typeface="Arial"/>
              </a:rPr>
              <a:t>The first decision for the dermatologist is whether and when to initiate systemic therapy in patients with current or prior malignancy. These criteria should be consistent with those established by IPC.</a:t>
            </a:r>
          </a:p>
        </p:txBody>
      </p:sp>
      <p:sp>
        <p:nvSpPr>
          <p:cNvPr id="16" name="SourceNote">
            <a:extLst>
              <a:ext uri="{FF2B5EF4-FFF2-40B4-BE49-F238E27FC236}">
                <a16:creationId xmlns:a16="http://schemas.microsoft.com/office/drawing/2014/main" id="{B63190C0-2CCF-E74A-B246-4D496A2FF287}"/>
              </a:ext>
            </a:extLst>
          </p:cNvPr>
          <p:cNvSpPr txBox="1"/>
          <p:nvPr/>
        </p:nvSpPr>
        <p:spPr>
          <a:xfrm>
            <a:off x="444500" y="8382000"/>
            <a:ext cx="17399000" cy="355600"/>
          </a:xfrm>
          <a:prstGeom prst="rect">
            <a:avLst/>
          </a:prstGeom>
          <a:noFill/>
        </p:spPr>
        <p:txBody>
          <a:bodyPr vertOverflow="overflow" vert="horz" wrap="square" rtlCol="0" anchor="t">
            <a:noAutofit/>
          </a:bodyPr>
          <a:lstStyle/>
          <a:p>
            <a:pPr algn="l">
              <a:buNone/>
            </a:pPr>
            <a:r>
              <a:rPr lang="en-US" sz="2000" dirty="0">
                <a:solidFill>
                  <a:srgbClr val="3E1A57"/>
                </a:solidFill>
                <a:latin typeface="Arial"/>
                <a:cs typeface="Arial"/>
              </a:rPr>
              <a:t>IPC disease severity criteria: </a:t>
            </a:r>
            <a:r>
              <a:rPr lang="en-US" sz="2000" dirty="0" err="1">
                <a:solidFill>
                  <a:srgbClr val="3E1A57"/>
                </a:solidFill>
                <a:latin typeface="Arial"/>
                <a:cs typeface="Arial"/>
              </a:rPr>
              <a:t>www.psoriasiscouncil.org</a:t>
            </a:r>
            <a:r>
              <a:rPr lang="en-US" sz="2000" dirty="0">
                <a:solidFill>
                  <a:srgbClr val="3E1A57"/>
                </a:solidFill>
                <a:latin typeface="Arial"/>
                <a:cs typeface="Arial"/>
              </a:rPr>
              <a:t>/ipc-resources/disease-severity</a:t>
            </a:r>
          </a:p>
        </p:txBody>
      </p:sp>
      <p:pic>
        <p:nvPicPr>
          <p:cNvPr id="17" name="Picture 16">
            <a:extLst>
              <a:ext uri="{FF2B5EF4-FFF2-40B4-BE49-F238E27FC236}">
                <a16:creationId xmlns:a16="http://schemas.microsoft.com/office/drawing/2014/main" id="{E6343A9F-991B-BC08-48F7-AE03102A1A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9391" y="8884475"/>
            <a:ext cx="3549300" cy="1669225"/>
          </a:xfrm>
          <a:prstGeom prst="rect">
            <a:avLst/>
          </a:prstGeom>
        </p:spPr>
      </p:pic>
      <p:sp>
        <p:nvSpPr>
          <p:cNvPr id="6" name="TextBox 40">
            <a:extLst>
              <a:ext uri="{FF2B5EF4-FFF2-40B4-BE49-F238E27FC236}">
                <a16:creationId xmlns:a16="http://schemas.microsoft.com/office/drawing/2014/main" id="{B99E156B-0DED-2EB8-B125-4D9E7B7FAF7B}"/>
              </a:ext>
            </a:extLst>
          </p:cNvPr>
          <p:cNvSpPr txBox="1"/>
          <p:nvPr/>
        </p:nvSpPr>
        <p:spPr>
          <a:xfrm>
            <a:off x="152400" y="9684413"/>
            <a:ext cx="10744200" cy="430887"/>
          </a:xfrm>
          <a:prstGeom prst="rect">
            <a:avLst/>
          </a:prstGeom>
        </p:spPr>
        <p:txBody>
          <a:bodyPr wrap="square" lIns="0" tIns="0" rIns="0" bIns="0" rtlCol="0" anchor="t">
            <a:spAutoFit/>
          </a:bodyPr>
          <a:lstStyle/>
          <a:p>
            <a:r>
              <a:rPr lang="en-US" sz="1400" dirty="0">
                <a:solidFill>
                  <a:srgbClr val="893B67"/>
                </a:solidFill>
                <a:latin typeface="Arial" panose="020B0604020202020204" pitchFamily="34" charset="0"/>
                <a:cs typeface="Arial" panose="020B0604020202020204" pitchFamily="34" charset="0"/>
              </a:rPr>
              <a:t>Gisondi P, van de Kerkhof P, et al. Management of Moderate-to-Severe Psoriasis in Patients with Cancer: Guidance from the International Psoriasis Council. </a:t>
            </a:r>
            <a:r>
              <a:rPr lang="en-US" sz="1400" i="1" dirty="0">
                <a:solidFill>
                  <a:srgbClr val="893B67"/>
                </a:solidFill>
                <a:latin typeface="Arial" panose="020B0604020202020204" pitchFamily="34" charset="0"/>
                <a:cs typeface="Arial" panose="020B0604020202020204" pitchFamily="34" charset="0"/>
              </a:rPr>
              <a:t>JAAD Reviews</a:t>
            </a:r>
            <a:r>
              <a:rPr lang="en-US" sz="1400" dirty="0">
                <a:solidFill>
                  <a:srgbClr val="893B67"/>
                </a:solidFill>
                <a:latin typeface="Arial" panose="020B0604020202020204" pitchFamily="34" charset="0"/>
                <a:cs typeface="Arial" panose="020B0604020202020204" pitchFamily="34" charset="0"/>
              </a:rPr>
              <a:t>. Available online: </a:t>
            </a:r>
            <a:r>
              <a:rPr lang="en-US" sz="1400" u="sng" dirty="0">
                <a:solidFill>
                  <a:srgbClr val="893B67"/>
                </a:solidFill>
                <a:latin typeface="Arial"/>
                <a:cs typeface="Arial"/>
                <a:hlinkClick r:id="rId4">
                  <a:extLst>
                    <a:ext uri="{A12FA001-AC4F-418D-AE19-62706E023703}">
                      <ahyp:hlinkClr xmlns:ahyp="http://schemas.microsoft.com/office/drawing/2018/hyperlinkcolor" val="tx"/>
                    </a:ext>
                  </a:extLst>
                </a:hlinkClick>
              </a:rPr>
              <a:t>https://www.sciencedirect.com/science/article/pii/S2950198926000930</a:t>
            </a:r>
            <a:endParaRPr lang="en-US" sz="1400" dirty="0">
              <a:solidFill>
                <a:srgbClr val="893B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5890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9050" y="-21946"/>
            <a:ext cx="18307050" cy="1895380"/>
            <a:chOff x="0" y="0"/>
            <a:chExt cx="25425399" cy="2527173"/>
          </a:xfrm>
        </p:grpSpPr>
        <p:sp>
          <p:nvSpPr>
            <p:cNvPr id="3" name="Freeform 3"/>
            <p:cNvSpPr/>
            <p:nvPr/>
          </p:nvSpPr>
          <p:spPr>
            <a:xfrm flipH="1" flipV="1">
              <a:off x="0" y="0"/>
              <a:ext cx="25425399" cy="2527173"/>
            </a:xfrm>
            <a:custGeom>
              <a:avLst/>
              <a:gdLst/>
              <a:ahLst/>
              <a:cxnLst/>
              <a:rect l="l" t="t" r="r" b="b"/>
              <a:pathLst>
                <a:path w="26674350" h="2527173">
                  <a:moveTo>
                    <a:pt x="26674350" y="2527173"/>
                  </a:moveTo>
                  <a:lnTo>
                    <a:pt x="0" y="2527173"/>
                  </a:lnTo>
                  <a:lnTo>
                    <a:pt x="0" y="0"/>
                  </a:lnTo>
                  <a:lnTo>
                    <a:pt x="26674350" y="0"/>
                  </a:lnTo>
                  <a:lnTo>
                    <a:pt x="26674350" y="2527173"/>
                  </a:lnTo>
                  <a:close/>
                </a:path>
              </a:pathLst>
            </a:custGeom>
            <a:blipFill>
              <a:blip r:embed="rId2">
                <a:alphaModFix amt="93000"/>
              </a:blip>
              <a:stretch>
                <a:fillRect l="-4912" t="-185534" b="-185534"/>
              </a:stretch>
            </a:blipFill>
          </p:spPr>
          <p:txBody>
            <a:bodyPr/>
            <a:lstStyle/>
            <a:p>
              <a:endParaRPr lang="en-US" dirty="0"/>
            </a:p>
          </p:txBody>
        </p:sp>
      </p:grpSp>
      <p:grpSp>
        <p:nvGrpSpPr>
          <p:cNvPr id="4" name="Group 4"/>
          <p:cNvGrpSpPr/>
          <p:nvPr/>
        </p:nvGrpSpPr>
        <p:grpSpPr>
          <a:xfrm>
            <a:off x="-19050" y="-21946"/>
            <a:ext cx="16487394" cy="1895475"/>
            <a:chOff x="0" y="0"/>
            <a:chExt cx="21983192" cy="2527300"/>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93B67"/>
            </a:solidFill>
          </p:spPr>
          <p:txBody>
            <a:bodyPr/>
            <a:lstStyle/>
            <a:p>
              <a:endParaRPr lang="en-US"/>
            </a:p>
          </p:txBody>
        </p:sp>
      </p:grpSp>
      <p:grpSp>
        <p:nvGrpSpPr>
          <p:cNvPr id="8" name="Group 8"/>
          <p:cNvGrpSpPr/>
          <p:nvPr/>
        </p:nvGrpSpPr>
        <p:grpSpPr>
          <a:xfrm>
            <a:off x="1" y="-26375"/>
            <a:ext cx="16482441" cy="1899856"/>
            <a:chOff x="0" y="0"/>
            <a:chExt cx="21976588" cy="2533142"/>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a:p>
          </p:txBody>
        </p:sp>
      </p:grpSp>
      <p:sp>
        <p:nvSpPr>
          <p:cNvPr id="101" name="TextBox"/>
          <p:cNvSpPr txBox="1"/>
          <p:nvPr/>
        </p:nvSpPr>
        <p:spPr>
          <a:xfrm>
            <a:off x="457200" y="550000"/>
            <a:ext cx="15500000" cy="1200000"/>
          </a:xfrm>
          <a:prstGeom prst="rect">
            <a:avLst/>
          </a:prstGeom>
          <a:noFill/>
        </p:spPr>
        <p:txBody>
          <a:bodyPr wrap="square" lIns="0" tIns="0" rIns="0" bIns="0" anchor="t">
            <a:noAutofit/>
          </a:bodyPr>
          <a:lstStyle/>
          <a:p>
            <a:pPr algn="l"/>
            <a:r>
              <a:rPr lang="en-US" sz="4000" b="1" dirty="0">
                <a:solidFill>
                  <a:srgbClr val="FEFFFF"/>
                </a:solidFill>
                <a:latin typeface="Arial"/>
                <a:cs typeface="Arial"/>
              </a:rPr>
              <a:t>Therapeutic Options: A Clinical Reference Tool</a:t>
            </a:r>
          </a:p>
        </p:txBody>
      </p:sp>
      <p:sp>
        <p:nvSpPr>
          <p:cNvPr id="11" name="TierBlock">
            <a:extLst>
              <a:ext uri="{FF2B5EF4-FFF2-40B4-BE49-F238E27FC236}">
                <a16:creationId xmlns:a16="http://schemas.microsoft.com/office/drawing/2014/main" id="{F600F023-35E8-E24B-8D89-C8E471268F68}"/>
              </a:ext>
            </a:extLst>
          </p:cNvPr>
          <p:cNvSpPr/>
          <p:nvPr/>
        </p:nvSpPr>
        <p:spPr>
          <a:xfrm>
            <a:off x="444500" y="2247900"/>
            <a:ext cx="3175000" cy="1397000"/>
          </a:xfrm>
          <a:prstGeom prst="roundRect">
            <a:avLst/>
          </a:prstGeom>
          <a:solidFill>
            <a:srgbClr val="00A550"/>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FIRST LINE</a:t>
            </a:r>
          </a:p>
          <a:p>
            <a:pPr algn="ctr">
              <a:spcBef>
                <a:spcPts val="300"/>
              </a:spcBef>
              <a:buNone/>
            </a:pPr>
            <a:r>
              <a:rPr lang="en-US" sz="2000" b="1" dirty="0">
                <a:solidFill>
                  <a:srgbClr val="1A1A1A"/>
                </a:solidFill>
                <a:latin typeface="Arial"/>
                <a:cs typeface="Arial"/>
              </a:rPr>
              <a:t>Preferred</a:t>
            </a:r>
          </a:p>
        </p:txBody>
      </p:sp>
      <p:sp>
        <p:nvSpPr>
          <p:cNvPr id="12" name="TherapyPill">
            <a:extLst>
              <a:ext uri="{FF2B5EF4-FFF2-40B4-BE49-F238E27FC236}">
                <a16:creationId xmlns:a16="http://schemas.microsoft.com/office/drawing/2014/main" id="{6AEBB4FC-EE2A-2B4D-BA97-C82E3DAB66DE}"/>
              </a:ext>
            </a:extLst>
          </p:cNvPr>
          <p:cNvSpPr/>
          <p:nvPr/>
        </p:nvSpPr>
        <p:spPr>
          <a:xfrm>
            <a:off x="3797300" y="2540000"/>
            <a:ext cx="2641600" cy="812800"/>
          </a:xfrm>
          <a:prstGeom prst="roundRect">
            <a:avLst/>
          </a:prstGeom>
          <a:solidFill>
            <a:srgbClr val="E2F4E9"/>
          </a:solidFill>
          <a:ln w="15875" cap="flat" cmpd="sng" algn="ctr">
            <a:solidFill>
              <a:srgbClr val="00A55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IL-17 inhibitors</a:t>
            </a:r>
          </a:p>
        </p:txBody>
      </p:sp>
      <p:sp>
        <p:nvSpPr>
          <p:cNvPr id="13" name="TherapyPill">
            <a:extLst>
              <a:ext uri="{FF2B5EF4-FFF2-40B4-BE49-F238E27FC236}">
                <a16:creationId xmlns:a16="http://schemas.microsoft.com/office/drawing/2014/main" id="{116B8513-5D4B-FB43-9444-F9395A93DCC2}"/>
              </a:ext>
            </a:extLst>
          </p:cNvPr>
          <p:cNvSpPr/>
          <p:nvPr/>
        </p:nvSpPr>
        <p:spPr>
          <a:xfrm>
            <a:off x="6642100" y="2540000"/>
            <a:ext cx="2641600" cy="812800"/>
          </a:xfrm>
          <a:prstGeom prst="roundRect">
            <a:avLst/>
          </a:prstGeom>
          <a:solidFill>
            <a:srgbClr val="E2F4E9"/>
          </a:solidFill>
          <a:ln w="15875" cap="flat" cmpd="sng" algn="ctr">
            <a:solidFill>
              <a:srgbClr val="00A55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IL-23p19 inhibitors</a:t>
            </a:r>
          </a:p>
        </p:txBody>
      </p:sp>
      <p:sp>
        <p:nvSpPr>
          <p:cNvPr id="14" name="TierBlock">
            <a:extLst>
              <a:ext uri="{FF2B5EF4-FFF2-40B4-BE49-F238E27FC236}">
                <a16:creationId xmlns:a16="http://schemas.microsoft.com/office/drawing/2014/main" id="{96E6C3F1-A0E5-F74E-A0F3-8314F38BA00F}"/>
              </a:ext>
            </a:extLst>
          </p:cNvPr>
          <p:cNvSpPr/>
          <p:nvPr/>
        </p:nvSpPr>
        <p:spPr>
          <a:xfrm>
            <a:off x="444500" y="3797300"/>
            <a:ext cx="3175000" cy="1397000"/>
          </a:xfrm>
          <a:prstGeom prst="roundRect">
            <a:avLst/>
          </a:prstGeom>
          <a:solidFill>
            <a:srgbClr val="FFFF00"/>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SECOND LINE</a:t>
            </a:r>
          </a:p>
          <a:p>
            <a:pPr algn="ctr">
              <a:spcBef>
                <a:spcPts val="300"/>
              </a:spcBef>
              <a:buNone/>
            </a:pPr>
            <a:r>
              <a:rPr lang="en-US" sz="2000" b="1" dirty="0">
                <a:solidFill>
                  <a:srgbClr val="1A1A1A"/>
                </a:solidFill>
                <a:latin typeface="Arial"/>
                <a:cs typeface="Arial"/>
              </a:rPr>
              <a:t>Lower efficacy</a:t>
            </a:r>
          </a:p>
        </p:txBody>
      </p:sp>
      <p:sp>
        <p:nvSpPr>
          <p:cNvPr id="15" name="TherapyPill">
            <a:extLst>
              <a:ext uri="{FF2B5EF4-FFF2-40B4-BE49-F238E27FC236}">
                <a16:creationId xmlns:a16="http://schemas.microsoft.com/office/drawing/2014/main" id="{42319936-C866-1943-836F-4A821D8A9DE0}"/>
              </a:ext>
            </a:extLst>
          </p:cNvPr>
          <p:cNvSpPr/>
          <p:nvPr/>
        </p:nvSpPr>
        <p:spPr>
          <a:xfrm>
            <a:off x="3797300" y="4089400"/>
            <a:ext cx="2641600" cy="812800"/>
          </a:xfrm>
          <a:prstGeom prst="roundRect">
            <a:avLst/>
          </a:prstGeom>
          <a:solidFill>
            <a:srgbClr val="FFFFCC"/>
          </a:solidFill>
          <a:ln w="15875" cap="flat" cmpd="sng" algn="ctr">
            <a:solidFill>
              <a:srgbClr val="FFFF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Phototherapy</a:t>
            </a:r>
          </a:p>
        </p:txBody>
      </p:sp>
      <p:sp>
        <p:nvSpPr>
          <p:cNvPr id="16" name="TherapyPill">
            <a:extLst>
              <a:ext uri="{FF2B5EF4-FFF2-40B4-BE49-F238E27FC236}">
                <a16:creationId xmlns:a16="http://schemas.microsoft.com/office/drawing/2014/main" id="{89CF6404-0C0F-5042-B28A-A7162D6016E9}"/>
              </a:ext>
            </a:extLst>
          </p:cNvPr>
          <p:cNvSpPr/>
          <p:nvPr/>
        </p:nvSpPr>
        <p:spPr>
          <a:xfrm>
            <a:off x="6642100" y="4089400"/>
            <a:ext cx="2641600" cy="812800"/>
          </a:xfrm>
          <a:prstGeom prst="roundRect">
            <a:avLst/>
          </a:prstGeom>
          <a:solidFill>
            <a:srgbClr val="FFFFCC"/>
          </a:solidFill>
          <a:ln w="15875" cap="flat" cmpd="sng" algn="ctr">
            <a:solidFill>
              <a:srgbClr val="FFFF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Acitretin</a:t>
            </a:r>
          </a:p>
        </p:txBody>
      </p:sp>
      <p:sp>
        <p:nvSpPr>
          <p:cNvPr id="17" name="TherapyPill">
            <a:extLst>
              <a:ext uri="{FF2B5EF4-FFF2-40B4-BE49-F238E27FC236}">
                <a16:creationId xmlns:a16="http://schemas.microsoft.com/office/drawing/2014/main" id="{A5003037-6275-BD4E-B35D-D97FEA909D23}"/>
              </a:ext>
            </a:extLst>
          </p:cNvPr>
          <p:cNvSpPr/>
          <p:nvPr/>
        </p:nvSpPr>
        <p:spPr>
          <a:xfrm>
            <a:off x="9486900" y="4089400"/>
            <a:ext cx="2641600" cy="812800"/>
          </a:xfrm>
          <a:prstGeom prst="roundRect">
            <a:avLst/>
          </a:prstGeom>
          <a:solidFill>
            <a:srgbClr val="FFFFCC"/>
          </a:solidFill>
          <a:ln w="15875" cap="flat" cmpd="sng" algn="ctr">
            <a:solidFill>
              <a:srgbClr val="FFFF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Methotrexate</a:t>
            </a:r>
          </a:p>
        </p:txBody>
      </p:sp>
      <p:sp>
        <p:nvSpPr>
          <p:cNvPr id="18" name="TherapyPill">
            <a:extLst>
              <a:ext uri="{FF2B5EF4-FFF2-40B4-BE49-F238E27FC236}">
                <a16:creationId xmlns:a16="http://schemas.microsoft.com/office/drawing/2014/main" id="{86A00218-857E-9B45-9C76-000494B3EFE7}"/>
              </a:ext>
            </a:extLst>
          </p:cNvPr>
          <p:cNvSpPr/>
          <p:nvPr/>
        </p:nvSpPr>
        <p:spPr>
          <a:xfrm>
            <a:off x="12331700" y="4089400"/>
            <a:ext cx="2641600" cy="812800"/>
          </a:xfrm>
          <a:prstGeom prst="roundRect">
            <a:avLst/>
          </a:prstGeom>
          <a:solidFill>
            <a:srgbClr val="FFFFCC"/>
          </a:solidFill>
          <a:ln w="15875" cap="flat" cmpd="sng" algn="ctr">
            <a:solidFill>
              <a:srgbClr val="FFFF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Dimethyl fumarate</a:t>
            </a:r>
          </a:p>
        </p:txBody>
      </p:sp>
      <p:sp>
        <p:nvSpPr>
          <p:cNvPr id="19" name="TherapyPill">
            <a:extLst>
              <a:ext uri="{FF2B5EF4-FFF2-40B4-BE49-F238E27FC236}">
                <a16:creationId xmlns:a16="http://schemas.microsoft.com/office/drawing/2014/main" id="{EBDC7110-C92B-7C47-88E4-8B6A5D25A3BC}"/>
              </a:ext>
            </a:extLst>
          </p:cNvPr>
          <p:cNvSpPr/>
          <p:nvPr/>
        </p:nvSpPr>
        <p:spPr>
          <a:xfrm>
            <a:off x="15176500" y="4089400"/>
            <a:ext cx="2641600" cy="812800"/>
          </a:xfrm>
          <a:prstGeom prst="roundRect">
            <a:avLst/>
          </a:prstGeom>
          <a:solidFill>
            <a:srgbClr val="FFFFCC"/>
          </a:solidFill>
          <a:ln w="15875" cap="flat" cmpd="sng" algn="ctr">
            <a:solidFill>
              <a:srgbClr val="FFFF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Apremilast</a:t>
            </a:r>
          </a:p>
        </p:txBody>
      </p:sp>
      <p:sp>
        <p:nvSpPr>
          <p:cNvPr id="20" name="TierBlock">
            <a:extLst>
              <a:ext uri="{FF2B5EF4-FFF2-40B4-BE49-F238E27FC236}">
                <a16:creationId xmlns:a16="http://schemas.microsoft.com/office/drawing/2014/main" id="{57569623-FC9C-0F4C-9653-4A9873A842D6}"/>
              </a:ext>
            </a:extLst>
          </p:cNvPr>
          <p:cNvSpPr/>
          <p:nvPr/>
        </p:nvSpPr>
        <p:spPr>
          <a:xfrm>
            <a:off x="444500" y="5346700"/>
            <a:ext cx="3175000" cy="1397000"/>
          </a:xfrm>
          <a:prstGeom prst="roundRect">
            <a:avLst/>
          </a:prstGeom>
          <a:solidFill>
            <a:srgbClr val="FAA61A"/>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THIRD LINE</a:t>
            </a:r>
          </a:p>
          <a:p>
            <a:pPr algn="ctr">
              <a:spcBef>
                <a:spcPts val="300"/>
              </a:spcBef>
              <a:buNone/>
            </a:pPr>
            <a:r>
              <a:rPr lang="en-US" sz="2000" b="1" dirty="0">
                <a:solidFill>
                  <a:srgbClr val="1A1A1A"/>
                </a:solidFill>
                <a:latin typeface="Arial"/>
                <a:cs typeface="Arial"/>
              </a:rPr>
              <a:t>Use with caution</a:t>
            </a:r>
          </a:p>
        </p:txBody>
      </p:sp>
      <p:sp>
        <p:nvSpPr>
          <p:cNvPr id="21" name="TherapyPill">
            <a:extLst>
              <a:ext uri="{FF2B5EF4-FFF2-40B4-BE49-F238E27FC236}">
                <a16:creationId xmlns:a16="http://schemas.microsoft.com/office/drawing/2014/main" id="{D043B98F-6B95-F24B-9F79-768CAA092487}"/>
              </a:ext>
            </a:extLst>
          </p:cNvPr>
          <p:cNvSpPr/>
          <p:nvPr/>
        </p:nvSpPr>
        <p:spPr>
          <a:xfrm>
            <a:off x="3797300" y="5638800"/>
            <a:ext cx="2641600" cy="812800"/>
          </a:xfrm>
          <a:prstGeom prst="roundRect">
            <a:avLst/>
          </a:prstGeom>
          <a:solidFill>
            <a:srgbClr val="FEEDD2"/>
          </a:solidFill>
          <a:ln w="15875" cap="flat" cmpd="sng" algn="ctr">
            <a:solidFill>
              <a:srgbClr val="FAA61A"/>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TNF inhibitors</a:t>
            </a:r>
          </a:p>
        </p:txBody>
      </p:sp>
      <p:sp>
        <p:nvSpPr>
          <p:cNvPr id="22" name="TherapyPill">
            <a:extLst>
              <a:ext uri="{FF2B5EF4-FFF2-40B4-BE49-F238E27FC236}">
                <a16:creationId xmlns:a16="http://schemas.microsoft.com/office/drawing/2014/main" id="{AC011D02-70DC-7E48-8AAF-51117783CCAB}"/>
              </a:ext>
            </a:extLst>
          </p:cNvPr>
          <p:cNvSpPr/>
          <p:nvPr/>
        </p:nvSpPr>
        <p:spPr>
          <a:xfrm>
            <a:off x="6642100" y="5638800"/>
            <a:ext cx="2641600" cy="812800"/>
          </a:xfrm>
          <a:prstGeom prst="roundRect">
            <a:avLst/>
          </a:prstGeom>
          <a:solidFill>
            <a:srgbClr val="FEEDD2"/>
          </a:solidFill>
          <a:ln w="15875" cap="flat" cmpd="sng" algn="ctr">
            <a:solidFill>
              <a:srgbClr val="FAA61A"/>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IL-12/IL-23p40</a:t>
            </a:r>
          </a:p>
        </p:txBody>
      </p:sp>
      <p:sp>
        <p:nvSpPr>
          <p:cNvPr id="23" name="TherapyPill">
            <a:extLst>
              <a:ext uri="{FF2B5EF4-FFF2-40B4-BE49-F238E27FC236}">
                <a16:creationId xmlns:a16="http://schemas.microsoft.com/office/drawing/2014/main" id="{4546E33F-8BBC-F74B-A72E-DD789B805F55}"/>
              </a:ext>
            </a:extLst>
          </p:cNvPr>
          <p:cNvSpPr/>
          <p:nvPr/>
        </p:nvSpPr>
        <p:spPr>
          <a:xfrm>
            <a:off x="9486900" y="5638800"/>
            <a:ext cx="2641600" cy="812800"/>
          </a:xfrm>
          <a:prstGeom prst="roundRect">
            <a:avLst/>
          </a:prstGeom>
          <a:solidFill>
            <a:srgbClr val="FEEDD2"/>
          </a:solidFill>
          <a:ln w="15875" cap="flat" cmpd="sng" algn="ctr">
            <a:solidFill>
              <a:srgbClr val="FAA61A"/>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Deucravacitinib</a:t>
            </a:r>
          </a:p>
        </p:txBody>
      </p:sp>
      <p:sp>
        <p:nvSpPr>
          <p:cNvPr id="24" name="TierBlock">
            <a:extLst>
              <a:ext uri="{FF2B5EF4-FFF2-40B4-BE49-F238E27FC236}">
                <a16:creationId xmlns:a16="http://schemas.microsoft.com/office/drawing/2014/main" id="{05DCA959-28F7-314A-8206-15A663D16717}"/>
              </a:ext>
            </a:extLst>
          </p:cNvPr>
          <p:cNvSpPr/>
          <p:nvPr/>
        </p:nvSpPr>
        <p:spPr>
          <a:xfrm>
            <a:off x="444500" y="6896100"/>
            <a:ext cx="3175000" cy="1397000"/>
          </a:xfrm>
          <a:prstGeom prst="roundRect">
            <a:avLst/>
          </a:prstGeom>
          <a:solidFill>
            <a:srgbClr val="FF0000"/>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AVOID</a:t>
            </a:r>
          </a:p>
          <a:p>
            <a:pPr algn="ctr">
              <a:spcBef>
                <a:spcPts val="300"/>
              </a:spcBef>
              <a:buNone/>
            </a:pPr>
            <a:r>
              <a:rPr lang="en-US" sz="2000" b="1" dirty="0">
                <a:solidFill>
                  <a:srgbClr val="1A1A1A"/>
                </a:solidFill>
                <a:latin typeface="Arial"/>
                <a:cs typeface="Arial"/>
              </a:rPr>
              <a:t>Contraindicated</a:t>
            </a:r>
          </a:p>
        </p:txBody>
      </p:sp>
      <p:sp>
        <p:nvSpPr>
          <p:cNvPr id="25" name="TherapyPill">
            <a:extLst>
              <a:ext uri="{FF2B5EF4-FFF2-40B4-BE49-F238E27FC236}">
                <a16:creationId xmlns:a16="http://schemas.microsoft.com/office/drawing/2014/main" id="{C85AC106-0DC2-4C44-B34B-1BE914AB6852}"/>
              </a:ext>
            </a:extLst>
          </p:cNvPr>
          <p:cNvSpPr/>
          <p:nvPr/>
        </p:nvSpPr>
        <p:spPr>
          <a:xfrm>
            <a:off x="3797300" y="7188200"/>
            <a:ext cx="2641600" cy="812800"/>
          </a:xfrm>
          <a:prstGeom prst="roundRect">
            <a:avLst/>
          </a:prstGeom>
          <a:solidFill>
            <a:srgbClr val="FDE0E0"/>
          </a:solidFill>
          <a:ln w="15875" cap="flat" cmpd="sng" algn="ctr">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buNone/>
            </a:pPr>
            <a:r>
              <a:rPr lang="en-US" sz="2400" b="1" dirty="0">
                <a:solidFill>
                  <a:srgbClr val="1A1A1A"/>
                </a:solidFill>
                <a:latin typeface="Arial"/>
                <a:cs typeface="Arial"/>
              </a:rPr>
              <a:t>Cyclosporine</a:t>
            </a:r>
          </a:p>
        </p:txBody>
      </p:sp>
      <p:sp>
        <p:nvSpPr>
          <p:cNvPr id="26" name="SourceNote">
            <a:extLst>
              <a:ext uri="{FF2B5EF4-FFF2-40B4-BE49-F238E27FC236}">
                <a16:creationId xmlns:a16="http://schemas.microsoft.com/office/drawing/2014/main" id="{FE65F37F-B2DE-B545-AED0-354BE7325C1A}"/>
              </a:ext>
            </a:extLst>
          </p:cNvPr>
          <p:cNvSpPr txBox="1"/>
          <p:nvPr/>
        </p:nvSpPr>
        <p:spPr>
          <a:xfrm>
            <a:off x="444500" y="8572500"/>
            <a:ext cx="15862300" cy="461665"/>
          </a:xfrm>
          <a:prstGeom prst="rect">
            <a:avLst/>
          </a:prstGeom>
          <a:noFill/>
        </p:spPr>
        <p:txBody>
          <a:bodyPr vertOverflow="overflow" vert="horz" wrap="square" rtlCol="0" anchor="t">
            <a:spAutoFit/>
          </a:bodyPr>
          <a:lstStyle/>
          <a:p>
            <a:pPr algn="l">
              <a:buNone/>
            </a:pPr>
            <a:r>
              <a:rPr lang="en-US" sz="2400" dirty="0">
                <a:solidFill>
                  <a:srgbClr val="3E1A57"/>
                </a:solidFill>
                <a:latin typeface="Arial"/>
                <a:cs typeface="Arial"/>
              </a:rPr>
              <a:t>Adapted from Figure 1, IPC guidance: therapeutic options in patients with psoriasis and active and/or prior cancer.</a:t>
            </a:r>
          </a:p>
        </p:txBody>
      </p:sp>
      <p:sp>
        <p:nvSpPr>
          <p:cNvPr id="27" name="TierRationale">
            <a:extLst>
              <a:ext uri="{FF2B5EF4-FFF2-40B4-BE49-F238E27FC236}">
                <a16:creationId xmlns:a16="http://schemas.microsoft.com/office/drawing/2014/main" id="{64B78C6A-C69D-0940-9CAC-AA28494373C1}"/>
              </a:ext>
            </a:extLst>
          </p:cNvPr>
          <p:cNvSpPr txBox="1"/>
          <p:nvPr/>
        </p:nvSpPr>
        <p:spPr>
          <a:xfrm>
            <a:off x="9436100" y="2289219"/>
            <a:ext cx="8851900" cy="1397000"/>
          </a:xfrm>
          <a:prstGeom prst="rect">
            <a:avLst/>
          </a:prstGeom>
          <a:noFill/>
        </p:spPr>
        <p:txBody>
          <a:bodyPr vertOverflow="overflow" vert="horz" wrap="square" rtlCol="0" anchor="ctr" anchorCtr="0">
            <a:noAutofit/>
          </a:bodyPr>
          <a:lstStyle/>
          <a:p>
            <a:pPr algn="l">
              <a:buNone/>
            </a:pPr>
            <a:r>
              <a:rPr lang="en-US" sz="2400" dirty="0">
                <a:solidFill>
                  <a:srgbClr val="3E1A57"/>
                </a:solidFill>
                <a:latin typeface="Arial"/>
                <a:cs typeface="Arial"/>
              </a:rPr>
              <a:t>No increased malignancy risk observed; </a:t>
            </a:r>
          </a:p>
          <a:p>
            <a:pPr algn="l">
              <a:buNone/>
            </a:pPr>
            <a:r>
              <a:rPr lang="en-US" sz="2400" dirty="0">
                <a:solidFill>
                  <a:srgbClr val="3E1A57"/>
                </a:solidFill>
                <a:latin typeface="Arial"/>
                <a:cs typeface="Arial"/>
              </a:rPr>
              <a:t>lowest immunosuppressive burden</a:t>
            </a:r>
          </a:p>
        </p:txBody>
      </p:sp>
      <p:sp>
        <p:nvSpPr>
          <p:cNvPr id="28" name="TierRationale">
            <a:extLst>
              <a:ext uri="{FF2B5EF4-FFF2-40B4-BE49-F238E27FC236}">
                <a16:creationId xmlns:a16="http://schemas.microsoft.com/office/drawing/2014/main" id="{9FB2D57D-7CFD-9946-A4EB-7502E3BD5C4E}"/>
              </a:ext>
            </a:extLst>
          </p:cNvPr>
          <p:cNvSpPr txBox="1"/>
          <p:nvPr/>
        </p:nvSpPr>
        <p:spPr>
          <a:xfrm>
            <a:off x="12433300" y="5346700"/>
            <a:ext cx="5384800" cy="1397000"/>
          </a:xfrm>
          <a:prstGeom prst="rect">
            <a:avLst/>
          </a:prstGeom>
          <a:noFill/>
        </p:spPr>
        <p:txBody>
          <a:bodyPr vertOverflow="overflow" vert="horz" wrap="square" rtlCol="0" anchor="ctr" anchorCtr="0">
            <a:noAutofit/>
          </a:bodyPr>
          <a:lstStyle/>
          <a:p>
            <a:pPr algn="l">
              <a:buNone/>
            </a:pPr>
            <a:r>
              <a:rPr lang="en-US" sz="2400" dirty="0">
                <a:solidFill>
                  <a:srgbClr val="3E1A57"/>
                </a:solidFill>
                <a:latin typeface="Arial"/>
                <a:cs typeface="Arial"/>
              </a:rPr>
              <a:t>TNFi signal possibly disease-related; deucravacitinib long-term data limited</a:t>
            </a:r>
          </a:p>
        </p:txBody>
      </p:sp>
      <p:sp>
        <p:nvSpPr>
          <p:cNvPr id="29" name="TierRationale">
            <a:extLst>
              <a:ext uri="{FF2B5EF4-FFF2-40B4-BE49-F238E27FC236}">
                <a16:creationId xmlns:a16="http://schemas.microsoft.com/office/drawing/2014/main" id="{F3FD3FE6-4502-7944-9940-F64B0B4EF6DB}"/>
              </a:ext>
            </a:extLst>
          </p:cNvPr>
          <p:cNvSpPr txBox="1"/>
          <p:nvPr/>
        </p:nvSpPr>
        <p:spPr>
          <a:xfrm>
            <a:off x="6743700" y="6896100"/>
            <a:ext cx="11074400" cy="1397000"/>
          </a:xfrm>
          <a:prstGeom prst="rect">
            <a:avLst/>
          </a:prstGeom>
          <a:noFill/>
        </p:spPr>
        <p:txBody>
          <a:bodyPr vertOverflow="overflow" vert="horz" wrap="square" rtlCol="0" anchor="ctr" anchorCtr="0">
            <a:noAutofit/>
          </a:bodyPr>
          <a:lstStyle/>
          <a:p>
            <a:pPr algn="l">
              <a:buNone/>
            </a:pPr>
            <a:r>
              <a:rPr lang="en-US" sz="2400" dirty="0">
                <a:solidFill>
                  <a:srgbClr val="3E1A57"/>
                </a:solidFill>
                <a:latin typeface="Arial"/>
                <a:cs typeface="Arial"/>
              </a:rPr>
              <a:t>Broad immunosuppression; increased risk of non-melanoma skin cancer</a:t>
            </a:r>
          </a:p>
        </p:txBody>
      </p:sp>
      <p:pic>
        <p:nvPicPr>
          <p:cNvPr id="34" name="Picture 33">
            <a:extLst>
              <a:ext uri="{FF2B5EF4-FFF2-40B4-BE49-F238E27FC236}">
                <a16:creationId xmlns:a16="http://schemas.microsoft.com/office/drawing/2014/main" id="{8AE29E01-48FA-FA48-EAF1-E7ED4AD2C1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9391" y="8884475"/>
            <a:ext cx="3549300" cy="1669225"/>
          </a:xfrm>
          <a:prstGeom prst="rect">
            <a:avLst/>
          </a:prstGeom>
        </p:spPr>
      </p:pic>
      <p:sp>
        <p:nvSpPr>
          <p:cNvPr id="6" name="TextBox 40">
            <a:extLst>
              <a:ext uri="{FF2B5EF4-FFF2-40B4-BE49-F238E27FC236}">
                <a16:creationId xmlns:a16="http://schemas.microsoft.com/office/drawing/2014/main" id="{68CE1A21-4681-03C0-F5D6-3F79F04E2D7B}"/>
              </a:ext>
            </a:extLst>
          </p:cNvPr>
          <p:cNvSpPr txBox="1"/>
          <p:nvPr/>
        </p:nvSpPr>
        <p:spPr>
          <a:xfrm>
            <a:off x="152400" y="9684413"/>
            <a:ext cx="10744200" cy="430887"/>
          </a:xfrm>
          <a:prstGeom prst="rect">
            <a:avLst/>
          </a:prstGeom>
        </p:spPr>
        <p:txBody>
          <a:bodyPr wrap="square" lIns="0" tIns="0" rIns="0" bIns="0" rtlCol="0" anchor="t">
            <a:spAutoFit/>
          </a:bodyPr>
          <a:lstStyle/>
          <a:p>
            <a:r>
              <a:rPr lang="en-US" sz="1400" dirty="0">
                <a:solidFill>
                  <a:srgbClr val="893B67"/>
                </a:solidFill>
                <a:latin typeface="Arial" panose="020B0604020202020204" pitchFamily="34" charset="0"/>
                <a:cs typeface="Arial" panose="020B0604020202020204" pitchFamily="34" charset="0"/>
              </a:rPr>
              <a:t>Gisondi P, van de Kerkhof P, et al. Management of Moderate-to-Severe Psoriasis in Patients with Cancer: Guidance from the International Psoriasis Council. </a:t>
            </a:r>
            <a:r>
              <a:rPr lang="en-US" sz="1400" i="1" dirty="0">
                <a:solidFill>
                  <a:srgbClr val="893B67"/>
                </a:solidFill>
                <a:latin typeface="Arial" panose="020B0604020202020204" pitchFamily="34" charset="0"/>
                <a:cs typeface="Arial" panose="020B0604020202020204" pitchFamily="34" charset="0"/>
              </a:rPr>
              <a:t>JAAD Reviews</a:t>
            </a:r>
            <a:r>
              <a:rPr lang="en-US" sz="1400" dirty="0">
                <a:solidFill>
                  <a:srgbClr val="893B67"/>
                </a:solidFill>
                <a:latin typeface="Arial" panose="020B0604020202020204" pitchFamily="34" charset="0"/>
                <a:cs typeface="Arial" panose="020B0604020202020204" pitchFamily="34" charset="0"/>
              </a:rPr>
              <a:t>. Available online: </a:t>
            </a:r>
            <a:r>
              <a:rPr lang="en-US" sz="1400" u="sng" dirty="0">
                <a:solidFill>
                  <a:srgbClr val="893B67"/>
                </a:solidFill>
                <a:latin typeface="Arial"/>
                <a:cs typeface="Arial"/>
                <a:hlinkClick r:id="rId4">
                  <a:extLst>
                    <a:ext uri="{A12FA001-AC4F-418D-AE19-62706E023703}">
                      <ahyp:hlinkClr xmlns:ahyp="http://schemas.microsoft.com/office/drawing/2018/hyperlinkcolor" val="tx"/>
                    </a:ext>
                  </a:extLst>
                </a:hlinkClick>
              </a:rPr>
              <a:t>https://www.sciencedirect.com/science/article/pii/S2950198926000930</a:t>
            </a:r>
            <a:endParaRPr lang="en-US" sz="1400" dirty="0">
              <a:solidFill>
                <a:srgbClr val="893B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0121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9050" y="-21946"/>
            <a:ext cx="18307050" cy="1895380"/>
            <a:chOff x="0" y="0"/>
            <a:chExt cx="25425399" cy="2527173"/>
          </a:xfrm>
        </p:grpSpPr>
        <p:sp>
          <p:nvSpPr>
            <p:cNvPr id="3" name="Freeform 3"/>
            <p:cNvSpPr/>
            <p:nvPr/>
          </p:nvSpPr>
          <p:spPr>
            <a:xfrm flipH="1" flipV="1">
              <a:off x="0" y="0"/>
              <a:ext cx="25425399" cy="2527173"/>
            </a:xfrm>
            <a:custGeom>
              <a:avLst/>
              <a:gdLst/>
              <a:ahLst/>
              <a:cxnLst/>
              <a:rect l="l" t="t" r="r" b="b"/>
              <a:pathLst>
                <a:path w="26674350" h="2527173">
                  <a:moveTo>
                    <a:pt x="26674350" y="2527173"/>
                  </a:moveTo>
                  <a:lnTo>
                    <a:pt x="0" y="2527173"/>
                  </a:lnTo>
                  <a:lnTo>
                    <a:pt x="0" y="0"/>
                  </a:lnTo>
                  <a:lnTo>
                    <a:pt x="26674350" y="0"/>
                  </a:lnTo>
                  <a:lnTo>
                    <a:pt x="26674350" y="2527173"/>
                  </a:lnTo>
                  <a:close/>
                </a:path>
              </a:pathLst>
            </a:custGeom>
            <a:blipFill>
              <a:blip r:embed="rId2">
                <a:alphaModFix amt="93000"/>
              </a:blip>
              <a:stretch>
                <a:fillRect l="-4912" t="-185534" b="-185534"/>
              </a:stretch>
            </a:blipFill>
          </p:spPr>
          <p:txBody>
            <a:bodyPr/>
            <a:lstStyle/>
            <a:p>
              <a:endParaRPr lang="en-US" dirty="0"/>
            </a:p>
          </p:txBody>
        </p:sp>
      </p:grpSp>
      <p:grpSp>
        <p:nvGrpSpPr>
          <p:cNvPr id="4" name="Group 4"/>
          <p:cNvGrpSpPr/>
          <p:nvPr/>
        </p:nvGrpSpPr>
        <p:grpSpPr>
          <a:xfrm>
            <a:off x="-19050" y="-21946"/>
            <a:ext cx="16487394" cy="1895475"/>
            <a:chOff x="0" y="0"/>
            <a:chExt cx="21983192" cy="2527300"/>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93B67"/>
            </a:solidFill>
          </p:spPr>
          <p:txBody>
            <a:bodyPr/>
            <a:lstStyle/>
            <a:p>
              <a:endParaRPr lang="en-US"/>
            </a:p>
          </p:txBody>
        </p:sp>
      </p:grpSp>
      <p:grpSp>
        <p:nvGrpSpPr>
          <p:cNvPr id="8" name="Group 8"/>
          <p:cNvGrpSpPr/>
          <p:nvPr/>
        </p:nvGrpSpPr>
        <p:grpSpPr>
          <a:xfrm>
            <a:off x="1" y="-26375"/>
            <a:ext cx="16482441" cy="1899856"/>
            <a:chOff x="0" y="0"/>
            <a:chExt cx="21976588" cy="2533142"/>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a:p>
          </p:txBody>
        </p:sp>
      </p:grpSp>
      <p:sp>
        <p:nvSpPr>
          <p:cNvPr id="101" name="TextBox"/>
          <p:cNvSpPr txBox="1"/>
          <p:nvPr/>
        </p:nvSpPr>
        <p:spPr>
          <a:xfrm>
            <a:off x="457200" y="550000"/>
            <a:ext cx="15500000" cy="1200000"/>
          </a:xfrm>
          <a:prstGeom prst="rect">
            <a:avLst/>
          </a:prstGeom>
          <a:noFill/>
        </p:spPr>
        <p:txBody>
          <a:bodyPr wrap="square" lIns="0" tIns="0" rIns="0" bIns="0" anchor="t">
            <a:noAutofit/>
          </a:bodyPr>
          <a:lstStyle/>
          <a:p>
            <a:pPr algn="l"/>
            <a:r>
              <a:rPr lang="en-US" sz="4000" b="1" dirty="0">
                <a:solidFill>
                  <a:srgbClr val="FEFFFF"/>
                </a:solidFill>
                <a:latin typeface="Arial"/>
                <a:cs typeface="Arial"/>
              </a:rPr>
              <a:t>The Evidence Behind the Tiering</a:t>
            </a:r>
          </a:p>
        </p:txBody>
      </p:sp>
      <p:sp>
        <p:nvSpPr>
          <p:cNvPr id="107" name="Card"/>
          <p:cNvSpPr/>
          <p:nvPr/>
        </p:nvSpPr>
        <p:spPr>
          <a:xfrm>
            <a:off x="0" y="8039100"/>
            <a:ext cx="18288000" cy="1092200"/>
          </a:xfrm>
          <a:prstGeom prst="roundRect">
            <a:avLst>
              <a:gd name="adj" fmla="val 15000"/>
            </a:avLst>
          </a:prstGeom>
          <a:solidFill>
            <a:srgbClr val="DC5034"/>
          </a:solidFill>
          <a:ln>
            <a:noFill/>
          </a:ln>
        </p:spPr>
        <p:txBody>
          <a:bodyPr wrap="square" lIns="91440" tIns="45720" rIns="91440" bIns="45720" anchor="ctr">
            <a:noAutofit/>
          </a:bodyPr>
          <a:lstStyle/>
          <a:p>
            <a:pPr algn="ctr">
              <a:buNone/>
            </a:pPr>
            <a:r>
              <a:rPr lang="en-US" sz="2000" b="1" dirty="0">
                <a:solidFill>
                  <a:srgbClr val="FEFFFF"/>
                </a:solidFill>
                <a:latin typeface="Arial"/>
                <a:cs typeface="Arial"/>
              </a:rPr>
              <a:t>Per the summary of product characteristics, active malignancy is not a contraindication to any biologic; cautious use is advised with TNF and IL-12/IL-23 inhibitors.</a:t>
            </a:r>
          </a:p>
        </p:txBody>
      </p:sp>
      <p:sp>
        <p:nvSpPr>
          <p:cNvPr id="11" name="EvCard">
            <a:extLst>
              <a:ext uri="{FF2B5EF4-FFF2-40B4-BE49-F238E27FC236}">
                <a16:creationId xmlns:a16="http://schemas.microsoft.com/office/drawing/2014/main" id="{876284C3-AE03-F843-9BB1-3AA4AC6F4445}"/>
              </a:ext>
            </a:extLst>
          </p:cNvPr>
          <p:cNvSpPr/>
          <p:nvPr/>
        </p:nvSpPr>
        <p:spPr>
          <a:xfrm>
            <a:off x="444500" y="2095500"/>
            <a:ext cx="8509000" cy="2286000"/>
          </a:xfrm>
          <a:prstGeom prst="roundRect">
            <a:avLst/>
          </a:prstGeom>
          <a:solidFill>
            <a:srgbClr val="F4F1F2"/>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spcAft>
                <a:spcPts val="400"/>
              </a:spcAft>
              <a:buNone/>
            </a:pPr>
            <a:r>
              <a:rPr lang="en-US" sz="2400" b="1" dirty="0">
                <a:solidFill>
                  <a:srgbClr val="3E1A57"/>
                </a:solidFill>
                <a:latin typeface="Arial"/>
                <a:cs typeface="Arial"/>
              </a:rPr>
              <a:t>IL-17 and IL-23p19 inhibitors</a:t>
            </a:r>
          </a:p>
          <a:p>
            <a:pPr algn="l">
              <a:buNone/>
            </a:pPr>
            <a:r>
              <a:rPr lang="en-US" sz="2000" dirty="0">
                <a:solidFill>
                  <a:srgbClr val="893B67"/>
                </a:solidFill>
                <a:latin typeface="Arial"/>
                <a:cs typeface="Arial"/>
              </a:rPr>
              <a:t>Not associated with increased risk of malignancy. Mouse models suggest IL-17/IL-23 inhibition may reduce tumor progression.</a:t>
            </a:r>
          </a:p>
        </p:txBody>
      </p:sp>
      <p:sp>
        <p:nvSpPr>
          <p:cNvPr id="12" name="EvEdge">
            <a:extLst>
              <a:ext uri="{FF2B5EF4-FFF2-40B4-BE49-F238E27FC236}">
                <a16:creationId xmlns:a16="http://schemas.microsoft.com/office/drawing/2014/main" id="{2AF5A5C5-CA6D-4E4B-85B9-AD8D64B9AA55}"/>
              </a:ext>
            </a:extLst>
          </p:cNvPr>
          <p:cNvSpPr/>
          <p:nvPr/>
        </p:nvSpPr>
        <p:spPr>
          <a:xfrm>
            <a:off x="444500" y="2273300"/>
            <a:ext cx="114300" cy="1930400"/>
          </a:xfrm>
          <a:prstGeom prst="rect">
            <a:avLst/>
          </a:prstGeom>
          <a:solidFill>
            <a:srgbClr val="7C6992"/>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3" name="EvCard">
            <a:extLst>
              <a:ext uri="{FF2B5EF4-FFF2-40B4-BE49-F238E27FC236}">
                <a16:creationId xmlns:a16="http://schemas.microsoft.com/office/drawing/2014/main" id="{A9636A12-FCE8-4C49-A435-6E4388281BB0}"/>
              </a:ext>
            </a:extLst>
          </p:cNvPr>
          <p:cNvSpPr/>
          <p:nvPr/>
        </p:nvSpPr>
        <p:spPr>
          <a:xfrm>
            <a:off x="9334500" y="2095500"/>
            <a:ext cx="8509000" cy="2286000"/>
          </a:xfrm>
          <a:prstGeom prst="roundRect">
            <a:avLst/>
          </a:prstGeom>
          <a:solidFill>
            <a:srgbClr val="F4F1F2"/>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spcAft>
                <a:spcPts val="400"/>
              </a:spcAft>
              <a:buNone/>
            </a:pPr>
            <a:r>
              <a:rPr lang="en-US" sz="2400" b="1" dirty="0">
                <a:solidFill>
                  <a:srgbClr val="3E1A57"/>
                </a:solidFill>
                <a:latin typeface="Arial"/>
                <a:cs typeface="Arial"/>
              </a:rPr>
              <a:t>TNF inhibitors</a:t>
            </a:r>
          </a:p>
          <a:p>
            <a:pPr algn="l">
              <a:buNone/>
            </a:pPr>
            <a:r>
              <a:rPr lang="en-US" sz="2000" dirty="0">
                <a:solidFill>
                  <a:srgbClr val="893B67"/>
                </a:solidFill>
                <a:latin typeface="Arial"/>
                <a:cs typeface="Arial"/>
              </a:rPr>
              <a:t>A slight increase in lymphoma and non-melanoma skin cancer, possibly disease- and not drug-related.</a:t>
            </a:r>
          </a:p>
        </p:txBody>
      </p:sp>
      <p:sp>
        <p:nvSpPr>
          <p:cNvPr id="14" name="EvEdge">
            <a:extLst>
              <a:ext uri="{FF2B5EF4-FFF2-40B4-BE49-F238E27FC236}">
                <a16:creationId xmlns:a16="http://schemas.microsoft.com/office/drawing/2014/main" id="{D7F631B8-3FB9-BE4F-BF43-2D185BA4F863}"/>
              </a:ext>
            </a:extLst>
          </p:cNvPr>
          <p:cNvSpPr/>
          <p:nvPr/>
        </p:nvSpPr>
        <p:spPr>
          <a:xfrm>
            <a:off x="9334500" y="2273300"/>
            <a:ext cx="114300" cy="1930400"/>
          </a:xfrm>
          <a:prstGeom prst="rect">
            <a:avLst/>
          </a:prstGeom>
          <a:solidFill>
            <a:srgbClr val="F1BE48"/>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5" name="EvCard">
            <a:extLst>
              <a:ext uri="{FF2B5EF4-FFF2-40B4-BE49-F238E27FC236}">
                <a16:creationId xmlns:a16="http://schemas.microsoft.com/office/drawing/2014/main" id="{D82D6CB3-C758-4B4E-9F6E-326A90C89A79}"/>
              </a:ext>
            </a:extLst>
          </p:cNvPr>
          <p:cNvSpPr/>
          <p:nvPr/>
        </p:nvSpPr>
        <p:spPr>
          <a:xfrm>
            <a:off x="444500" y="4508500"/>
            <a:ext cx="8509000" cy="2286000"/>
          </a:xfrm>
          <a:prstGeom prst="roundRect">
            <a:avLst/>
          </a:prstGeom>
          <a:solidFill>
            <a:srgbClr val="F4F1F2"/>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spcAft>
                <a:spcPts val="400"/>
              </a:spcAft>
              <a:buNone/>
            </a:pPr>
            <a:r>
              <a:rPr lang="en-US" sz="2400" b="1" dirty="0">
                <a:solidFill>
                  <a:srgbClr val="3E1A57"/>
                </a:solidFill>
                <a:latin typeface="Arial"/>
                <a:cs typeface="Arial"/>
              </a:rPr>
              <a:t>IL-12/IL-23p40 and deucravacitinib</a:t>
            </a:r>
          </a:p>
          <a:p>
            <a:pPr algn="l">
              <a:buNone/>
            </a:pPr>
            <a:r>
              <a:rPr lang="en-US" sz="2000" dirty="0">
                <a:solidFill>
                  <a:srgbClr val="893B67"/>
                </a:solidFill>
                <a:latin typeface="Arial"/>
                <a:cs typeface="Arial"/>
              </a:rPr>
              <a:t>Third-line options, owing to IL-12 inhibition, Type 1 interferon impairment, and still-limited long-term data for deucravacitinib.</a:t>
            </a:r>
          </a:p>
        </p:txBody>
      </p:sp>
      <p:sp>
        <p:nvSpPr>
          <p:cNvPr id="16" name="EvEdge">
            <a:extLst>
              <a:ext uri="{FF2B5EF4-FFF2-40B4-BE49-F238E27FC236}">
                <a16:creationId xmlns:a16="http://schemas.microsoft.com/office/drawing/2014/main" id="{F6F77B3B-2CA0-E34A-A201-8B35F029651C}"/>
              </a:ext>
            </a:extLst>
          </p:cNvPr>
          <p:cNvSpPr/>
          <p:nvPr/>
        </p:nvSpPr>
        <p:spPr>
          <a:xfrm>
            <a:off x="444500" y="4686300"/>
            <a:ext cx="114300" cy="1930400"/>
          </a:xfrm>
          <a:prstGeom prst="rect">
            <a:avLst/>
          </a:prstGeom>
          <a:solidFill>
            <a:srgbClr val="DC5034"/>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7" name="EvCard">
            <a:extLst>
              <a:ext uri="{FF2B5EF4-FFF2-40B4-BE49-F238E27FC236}">
                <a16:creationId xmlns:a16="http://schemas.microsoft.com/office/drawing/2014/main" id="{0FA34BC3-CA1F-7A49-9E1B-1B3A15877D64}"/>
              </a:ext>
            </a:extLst>
          </p:cNvPr>
          <p:cNvSpPr/>
          <p:nvPr/>
        </p:nvSpPr>
        <p:spPr>
          <a:xfrm>
            <a:off x="9334500" y="4508500"/>
            <a:ext cx="8509000" cy="2286000"/>
          </a:xfrm>
          <a:prstGeom prst="roundRect">
            <a:avLst/>
          </a:prstGeom>
          <a:solidFill>
            <a:srgbClr val="F4F1F2"/>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spcAft>
                <a:spcPts val="400"/>
              </a:spcAft>
              <a:buNone/>
            </a:pPr>
            <a:r>
              <a:rPr lang="en-US" sz="2400" b="1" dirty="0">
                <a:solidFill>
                  <a:srgbClr val="3E1A57"/>
                </a:solidFill>
                <a:latin typeface="Arial"/>
                <a:cs typeface="Arial"/>
              </a:rPr>
              <a:t>Cyclosporine</a:t>
            </a:r>
          </a:p>
          <a:p>
            <a:pPr algn="l">
              <a:buNone/>
            </a:pPr>
            <a:r>
              <a:rPr lang="en-US" sz="2000" dirty="0">
                <a:solidFill>
                  <a:srgbClr val="893B67"/>
                </a:solidFill>
                <a:latin typeface="Arial"/>
                <a:cs typeface="Arial"/>
              </a:rPr>
              <a:t>Associated with increased risk of non-melanoma skin cancer; should be avoided because of its broad immunosuppressive effects.</a:t>
            </a:r>
          </a:p>
        </p:txBody>
      </p:sp>
      <p:sp>
        <p:nvSpPr>
          <p:cNvPr id="18" name="EvEdge">
            <a:extLst>
              <a:ext uri="{FF2B5EF4-FFF2-40B4-BE49-F238E27FC236}">
                <a16:creationId xmlns:a16="http://schemas.microsoft.com/office/drawing/2014/main" id="{723CDB45-3B69-B94D-801D-CA91E559B96D}"/>
              </a:ext>
            </a:extLst>
          </p:cNvPr>
          <p:cNvSpPr/>
          <p:nvPr/>
        </p:nvSpPr>
        <p:spPr>
          <a:xfrm>
            <a:off x="9334500" y="4686300"/>
            <a:ext cx="114300" cy="1930400"/>
          </a:xfrm>
          <a:prstGeom prst="rect">
            <a:avLst/>
          </a:prstGeom>
          <a:solidFill>
            <a:srgbClr val="3E1A57"/>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9" name="AccessNote">
            <a:extLst>
              <a:ext uri="{FF2B5EF4-FFF2-40B4-BE49-F238E27FC236}">
                <a16:creationId xmlns:a16="http://schemas.microsoft.com/office/drawing/2014/main" id="{98E8152C-A8C0-D74E-BBA1-2F976CF97EC2}"/>
              </a:ext>
            </a:extLst>
          </p:cNvPr>
          <p:cNvSpPr txBox="1"/>
          <p:nvPr/>
        </p:nvSpPr>
        <p:spPr>
          <a:xfrm>
            <a:off x="444500" y="6896100"/>
            <a:ext cx="17399000" cy="914400"/>
          </a:xfrm>
          <a:prstGeom prst="rect">
            <a:avLst/>
          </a:prstGeom>
          <a:noFill/>
        </p:spPr>
        <p:txBody>
          <a:bodyPr vertOverflow="overflow" vert="horz" wrap="square" rtlCol="0" anchor="ctr" anchorCtr="0">
            <a:noAutofit/>
          </a:bodyPr>
          <a:lstStyle/>
          <a:p>
            <a:pPr algn="l">
              <a:buNone/>
            </a:pPr>
            <a:r>
              <a:rPr lang="en-US" sz="2000" b="1" dirty="0">
                <a:solidFill>
                  <a:srgbClr val="3E1A57"/>
                </a:solidFill>
                <a:latin typeface="Arial"/>
                <a:cs typeface="Arial"/>
              </a:rPr>
              <a:t>If first-line treatments are unavailable: </a:t>
            </a:r>
            <a:r>
              <a:rPr lang="en-US" sz="2000" dirty="0">
                <a:solidFill>
                  <a:srgbClr val="893B67"/>
                </a:solidFill>
                <a:latin typeface="Arial"/>
                <a:cs typeface="Arial"/>
              </a:rPr>
              <a:t>acitretin, methotrexate, apremilast, and phototherapy may be considered, with lower efficacy. Phototherapy is a safe option except in patients with a history of melanoma or NMSC.</a:t>
            </a:r>
          </a:p>
        </p:txBody>
      </p:sp>
      <p:pic>
        <p:nvPicPr>
          <p:cNvPr id="20" name="Picture 19">
            <a:extLst>
              <a:ext uri="{FF2B5EF4-FFF2-40B4-BE49-F238E27FC236}">
                <a16:creationId xmlns:a16="http://schemas.microsoft.com/office/drawing/2014/main" id="{8944BF9A-6DCC-87A4-B68C-30B63F167B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9391" y="8884475"/>
            <a:ext cx="3549300" cy="1669225"/>
          </a:xfrm>
          <a:prstGeom prst="rect">
            <a:avLst/>
          </a:prstGeom>
        </p:spPr>
      </p:pic>
      <p:sp>
        <p:nvSpPr>
          <p:cNvPr id="6" name="TextBox 40">
            <a:extLst>
              <a:ext uri="{FF2B5EF4-FFF2-40B4-BE49-F238E27FC236}">
                <a16:creationId xmlns:a16="http://schemas.microsoft.com/office/drawing/2014/main" id="{45D7FAC0-805D-C233-6D16-D4EBBC425F96}"/>
              </a:ext>
            </a:extLst>
          </p:cNvPr>
          <p:cNvSpPr txBox="1"/>
          <p:nvPr/>
        </p:nvSpPr>
        <p:spPr>
          <a:xfrm>
            <a:off x="152400" y="9684413"/>
            <a:ext cx="10744200" cy="430887"/>
          </a:xfrm>
          <a:prstGeom prst="rect">
            <a:avLst/>
          </a:prstGeom>
        </p:spPr>
        <p:txBody>
          <a:bodyPr wrap="square" lIns="0" tIns="0" rIns="0" bIns="0" rtlCol="0" anchor="t">
            <a:spAutoFit/>
          </a:bodyPr>
          <a:lstStyle/>
          <a:p>
            <a:r>
              <a:rPr lang="en-US" sz="1400" dirty="0">
                <a:solidFill>
                  <a:srgbClr val="893B67"/>
                </a:solidFill>
                <a:latin typeface="Arial" panose="020B0604020202020204" pitchFamily="34" charset="0"/>
                <a:cs typeface="Arial" panose="020B0604020202020204" pitchFamily="34" charset="0"/>
              </a:rPr>
              <a:t>Gisondi P, van de Kerkhof P, et al. Management of Moderate-to-Severe Psoriasis in Patients with Cancer: Guidance from the International Psoriasis Council. </a:t>
            </a:r>
            <a:r>
              <a:rPr lang="en-US" sz="1400" i="1" dirty="0">
                <a:solidFill>
                  <a:srgbClr val="893B67"/>
                </a:solidFill>
                <a:latin typeface="Arial" panose="020B0604020202020204" pitchFamily="34" charset="0"/>
                <a:cs typeface="Arial" panose="020B0604020202020204" pitchFamily="34" charset="0"/>
              </a:rPr>
              <a:t>JAAD Reviews</a:t>
            </a:r>
            <a:r>
              <a:rPr lang="en-US" sz="1400" dirty="0">
                <a:solidFill>
                  <a:srgbClr val="893B67"/>
                </a:solidFill>
                <a:latin typeface="Arial" panose="020B0604020202020204" pitchFamily="34" charset="0"/>
                <a:cs typeface="Arial" panose="020B0604020202020204" pitchFamily="34" charset="0"/>
              </a:rPr>
              <a:t>. Available online: </a:t>
            </a:r>
            <a:r>
              <a:rPr lang="en-US" sz="1400" u="sng" dirty="0">
                <a:solidFill>
                  <a:srgbClr val="893B67"/>
                </a:solidFill>
                <a:latin typeface="Arial"/>
                <a:cs typeface="Arial"/>
                <a:hlinkClick r:id="rId4">
                  <a:extLst>
                    <a:ext uri="{A12FA001-AC4F-418D-AE19-62706E023703}">
                      <ahyp:hlinkClr xmlns:ahyp="http://schemas.microsoft.com/office/drawing/2018/hyperlinkcolor" val="tx"/>
                    </a:ext>
                  </a:extLst>
                </a:hlinkClick>
              </a:rPr>
              <a:t>https://www.sciencedirect.com/science/article/pii/S2950198926000930</a:t>
            </a:r>
            <a:endParaRPr lang="en-US" sz="1400" dirty="0">
              <a:solidFill>
                <a:srgbClr val="893B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2253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9050" y="-21946"/>
            <a:ext cx="18307050" cy="1895380"/>
            <a:chOff x="0" y="0"/>
            <a:chExt cx="25425399" cy="2527173"/>
          </a:xfrm>
        </p:grpSpPr>
        <p:sp>
          <p:nvSpPr>
            <p:cNvPr id="3" name="Freeform 3"/>
            <p:cNvSpPr/>
            <p:nvPr/>
          </p:nvSpPr>
          <p:spPr>
            <a:xfrm flipH="1" flipV="1">
              <a:off x="0" y="0"/>
              <a:ext cx="25425399" cy="2527173"/>
            </a:xfrm>
            <a:custGeom>
              <a:avLst/>
              <a:gdLst/>
              <a:ahLst/>
              <a:cxnLst/>
              <a:rect l="l" t="t" r="r" b="b"/>
              <a:pathLst>
                <a:path w="26674350" h="2527173">
                  <a:moveTo>
                    <a:pt x="26674350" y="2527173"/>
                  </a:moveTo>
                  <a:lnTo>
                    <a:pt x="0" y="2527173"/>
                  </a:lnTo>
                  <a:lnTo>
                    <a:pt x="0" y="0"/>
                  </a:lnTo>
                  <a:lnTo>
                    <a:pt x="26674350" y="0"/>
                  </a:lnTo>
                  <a:lnTo>
                    <a:pt x="26674350" y="2527173"/>
                  </a:lnTo>
                  <a:close/>
                </a:path>
              </a:pathLst>
            </a:custGeom>
            <a:blipFill>
              <a:blip r:embed="rId2">
                <a:alphaModFix amt="93000"/>
              </a:blip>
              <a:stretch>
                <a:fillRect l="-4912" t="-185534" b="-185534"/>
              </a:stretch>
            </a:blipFill>
          </p:spPr>
          <p:txBody>
            <a:bodyPr/>
            <a:lstStyle/>
            <a:p>
              <a:endParaRPr lang="en-US" dirty="0"/>
            </a:p>
          </p:txBody>
        </p:sp>
      </p:grpSp>
      <p:grpSp>
        <p:nvGrpSpPr>
          <p:cNvPr id="4" name="Group 4"/>
          <p:cNvGrpSpPr/>
          <p:nvPr/>
        </p:nvGrpSpPr>
        <p:grpSpPr>
          <a:xfrm>
            <a:off x="-19050" y="-21946"/>
            <a:ext cx="16487394" cy="1895475"/>
            <a:chOff x="0" y="0"/>
            <a:chExt cx="21983192" cy="2527300"/>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93B67"/>
            </a:solidFill>
          </p:spPr>
          <p:txBody>
            <a:bodyPr/>
            <a:lstStyle/>
            <a:p>
              <a:endParaRPr lang="en-US"/>
            </a:p>
          </p:txBody>
        </p:sp>
      </p:grpSp>
      <p:grpSp>
        <p:nvGrpSpPr>
          <p:cNvPr id="8" name="Group 8"/>
          <p:cNvGrpSpPr/>
          <p:nvPr/>
        </p:nvGrpSpPr>
        <p:grpSpPr>
          <a:xfrm>
            <a:off x="1" y="-26375"/>
            <a:ext cx="16482441" cy="1899856"/>
            <a:chOff x="0" y="0"/>
            <a:chExt cx="21976588" cy="2533142"/>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a:p>
          </p:txBody>
        </p:sp>
      </p:grpSp>
      <p:sp>
        <p:nvSpPr>
          <p:cNvPr id="101" name="TextBox"/>
          <p:cNvSpPr txBox="1"/>
          <p:nvPr/>
        </p:nvSpPr>
        <p:spPr>
          <a:xfrm>
            <a:off x="457200" y="550000"/>
            <a:ext cx="15500000" cy="1200000"/>
          </a:xfrm>
          <a:prstGeom prst="rect">
            <a:avLst/>
          </a:prstGeom>
          <a:noFill/>
        </p:spPr>
        <p:txBody>
          <a:bodyPr wrap="square" lIns="0" tIns="0" rIns="0" bIns="0" anchor="t">
            <a:noAutofit/>
          </a:bodyPr>
          <a:lstStyle/>
          <a:p>
            <a:pPr algn="l"/>
            <a:r>
              <a:rPr lang="en-US" sz="4000" b="1" dirty="0">
                <a:solidFill>
                  <a:srgbClr val="FEFFFF"/>
                </a:solidFill>
                <a:latin typeface="Arial"/>
                <a:cs typeface="Arial"/>
              </a:rPr>
              <a:t>Shared Decision-Making with Oncology</a:t>
            </a:r>
          </a:p>
        </p:txBody>
      </p:sp>
      <p:sp>
        <p:nvSpPr>
          <p:cNvPr id="102" name="Card"/>
          <p:cNvSpPr/>
          <p:nvPr/>
        </p:nvSpPr>
        <p:spPr>
          <a:xfrm>
            <a:off x="450000" y="2095500"/>
            <a:ext cx="8544000" cy="2875000"/>
          </a:xfrm>
          <a:prstGeom prst="roundRect">
            <a:avLst>
              <a:gd name="adj" fmla="val 6000"/>
            </a:avLst>
          </a:prstGeom>
          <a:solidFill>
            <a:srgbClr val="D0C4C5"/>
          </a:solidFill>
          <a:ln>
            <a:noFill/>
          </a:ln>
        </p:spPr>
        <p:txBody>
          <a:bodyPr wrap="square" lIns="91440" tIns="45720" rIns="91440" bIns="45720" anchor="ctr" anchorCtr="0">
            <a:noAutofit/>
          </a:bodyPr>
          <a:lstStyle/>
          <a:p>
            <a:pPr algn="l">
              <a:spcAft>
                <a:spcPts val="500"/>
              </a:spcAft>
              <a:buNone/>
            </a:pPr>
            <a:r>
              <a:rPr lang="en-US" sz="2400" b="1" dirty="0">
                <a:solidFill>
                  <a:srgbClr val="3E1A57"/>
                </a:solidFill>
                <a:latin typeface="Arial"/>
                <a:cs typeface="Arial"/>
              </a:rPr>
              <a:t>Decide with the oncologist</a:t>
            </a:r>
          </a:p>
          <a:p>
            <a:pPr algn="l">
              <a:buNone/>
            </a:pPr>
            <a:r>
              <a:rPr lang="en-US" sz="2000" dirty="0">
                <a:solidFill>
                  <a:srgbClr val="893B67"/>
                </a:solidFill>
                <a:latin typeface="Arial"/>
                <a:cs typeface="Arial"/>
              </a:rPr>
              <a:t>Therapeutic decisions are made collaboratively with the oncologist and are guided by the patient’s overall clinical and oncologic status.</a:t>
            </a:r>
          </a:p>
        </p:txBody>
      </p:sp>
      <p:sp>
        <p:nvSpPr>
          <p:cNvPr id="103" name="Card"/>
          <p:cNvSpPr/>
          <p:nvPr/>
        </p:nvSpPr>
        <p:spPr>
          <a:xfrm>
            <a:off x="9294000" y="2095500"/>
            <a:ext cx="8544000" cy="2875000"/>
          </a:xfrm>
          <a:prstGeom prst="roundRect">
            <a:avLst>
              <a:gd name="adj" fmla="val 6000"/>
            </a:avLst>
          </a:prstGeom>
          <a:solidFill>
            <a:srgbClr val="893B67"/>
          </a:solidFill>
          <a:ln>
            <a:noFill/>
          </a:ln>
        </p:spPr>
        <p:txBody>
          <a:bodyPr wrap="square" lIns="91440" tIns="45720" rIns="91440" bIns="45720" anchor="ctr" anchorCtr="0">
            <a:noAutofit/>
          </a:bodyPr>
          <a:lstStyle/>
          <a:p>
            <a:pPr algn="l">
              <a:spcAft>
                <a:spcPts val="500"/>
              </a:spcAft>
              <a:buNone/>
            </a:pPr>
            <a:r>
              <a:rPr lang="en-US" sz="2400" b="1" dirty="0">
                <a:solidFill>
                  <a:srgbClr val="FEFFFF"/>
                </a:solidFill>
                <a:latin typeface="Arial"/>
                <a:cs typeface="Arial"/>
              </a:rPr>
              <a:t>Leukopenia and lymphopenia</a:t>
            </a:r>
          </a:p>
          <a:p>
            <a:pPr algn="l">
              <a:buNone/>
            </a:pPr>
            <a:r>
              <a:rPr lang="en-US" sz="2000" dirty="0">
                <a:solidFill>
                  <a:srgbClr val="E8D9E2"/>
                </a:solidFill>
                <a:latin typeface="Arial"/>
                <a:cs typeface="Arial"/>
              </a:rPr>
              <a:t>Treatment- or disease-related leukopenia or lymphopenia is a key consideration in treatment selection.</a:t>
            </a:r>
          </a:p>
        </p:txBody>
      </p:sp>
      <p:sp>
        <p:nvSpPr>
          <p:cNvPr id="104" name="Card"/>
          <p:cNvSpPr/>
          <p:nvPr/>
        </p:nvSpPr>
        <p:spPr>
          <a:xfrm>
            <a:off x="450000" y="5270500"/>
            <a:ext cx="8544000" cy="2875000"/>
          </a:xfrm>
          <a:prstGeom prst="roundRect">
            <a:avLst>
              <a:gd name="adj" fmla="val 6000"/>
            </a:avLst>
          </a:prstGeom>
          <a:solidFill>
            <a:srgbClr val="893B67"/>
          </a:solidFill>
          <a:ln>
            <a:noFill/>
          </a:ln>
        </p:spPr>
        <p:txBody>
          <a:bodyPr wrap="square" lIns="91440" tIns="45720" rIns="91440" bIns="45720" anchor="ctr" anchorCtr="0">
            <a:noAutofit/>
          </a:bodyPr>
          <a:lstStyle/>
          <a:p>
            <a:pPr algn="l">
              <a:spcAft>
                <a:spcPts val="500"/>
              </a:spcAft>
              <a:buNone/>
            </a:pPr>
            <a:r>
              <a:rPr lang="en-US" sz="2400" b="1" dirty="0">
                <a:solidFill>
                  <a:srgbClr val="FEFFFF"/>
                </a:solidFill>
                <a:latin typeface="Arial"/>
                <a:cs typeface="Arial"/>
              </a:rPr>
              <a:t>Systemic corticosteroids</a:t>
            </a:r>
          </a:p>
          <a:p>
            <a:pPr algn="l">
              <a:buNone/>
            </a:pPr>
            <a:r>
              <a:rPr lang="en-US" sz="2000" dirty="0">
                <a:solidFill>
                  <a:srgbClr val="E8D9E2"/>
                </a:solidFill>
                <a:latin typeface="Arial"/>
                <a:cs typeface="Arial"/>
              </a:rPr>
              <a:t>Their impact on immune function and on psoriasis is a key consideration.</a:t>
            </a:r>
          </a:p>
        </p:txBody>
      </p:sp>
      <p:sp>
        <p:nvSpPr>
          <p:cNvPr id="105" name="Card"/>
          <p:cNvSpPr/>
          <p:nvPr/>
        </p:nvSpPr>
        <p:spPr>
          <a:xfrm>
            <a:off x="9294000" y="5270500"/>
            <a:ext cx="8544000" cy="2875000"/>
          </a:xfrm>
          <a:prstGeom prst="roundRect">
            <a:avLst>
              <a:gd name="adj" fmla="val 6000"/>
            </a:avLst>
          </a:prstGeom>
          <a:solidFill>
            <a:srgbClr val="D0C4C5"/>
          </a:solidFill>
          <a:ln>
            <a:noFill/>
          </a:ln>
        </p:spPr>
        <p:txBody>
          <a:bodyPr wrap="square" lIns="91440" tIns="45720" rIns="91440" bIns="45720" anchor="ctr" anchorCtr="0">
            <a:noAutofit/>
          </a:bodyPr>
          <a:lstStyle/>
          <a:p>
            <a:pPr algn="l">
              <a:spcAft>
                <a:spcPts val="500"/>
              </a:spcAft>
              <a:buNone/>
            </a:pPr>
            <a:r>
              <a:rPr lang="en-US" sz="2400" b="1" dirty="0">
                <a:solidFill>
                  <a:srgbClr val="3E1A57"/>
                </a:solidFill>
                <a:latin typeface="Arial"/>
                <a:cs typeface="Arial"/>
              </a:rPr>
              <a:t>Psoriasis as an irAE</a:t>
            </a:r>
          </a:p>
          <a:p>
            <a:pPr algn="l">
              <a:buNone/>
            </a:pPr>
            <a:r>
              <a:rPr lang="en-US" sz="2000" dirty="0">
                <a:solidFill>
                  <a:srgbClr val="893B67"/>
                </a:solidFill>
                <a:latin typeface="Arial"/>
                <a:cs typeface="Arial"/>
              </a:rPr>
              <a:t>Psoriasis may worsen or newly appear as an immune-related adverse event during oncologic immunotherapy.</a:t>
            </a:r>
          </a:p>
        </p:txBody>
      </p:sp>
      <p:sp>
        <p:nvSpPr>
          <p:cNvPr id="106" name="Card"/>
          <p:cNvSpPr/>
          <p:nvPr/>
        </p:nvSpPr>
        <p:spPr>
          <a:xfrm>
            <a:off x="0" y="8420100"/>
            <a:ext cx="18288000" cy="750000"/>
          </a:xfrm>
          <a:prstGeom prst="roundRect">
            <a:avLst>
              <a:gd name="adj" fmla="val 40000"/>
            </a:avLst>
          </a:prstGeom>
          <a:solidFill>
            <a:srgbClr val="DC5034"/>
          </a:solidFill>
          <a:ln>
            <a:noFill/>
          </a:ln>
        </p:spPr>
        <p:txBody>
          <a:bodyPr wrap="square" lIns="91440" tIns="45720" rIns="91440" bIns="45720" anchor="ctr">
            <a:noAutofit/>
          </a:bodyPr>
          <a:lstStyle/>
          <a:p>
            <a:pPr algn="ctr">
              <a:buNone/>
            </a:pPr>
            <a:r>
              <a:rPr lang="en-US" sz="2000" b="1" dirty="0">
                <a:solidFill>
                  <a:srgbClr val="FEFFFF"/>
                </a:solidFill>
                <a:latin typeface="Arial"/>
                <a:cs typeface="Arial"/>
              </a:rPr>
              <a:t>Dermatologists play a critical role in caring for cancer patients requiring systemic therapy for their skin disease.</a:t>
            </a:r>
          </a:p>
        </p:txBody>
      </p:sp>
      <p:pic>
        <p:nvPicPr>
          <p:cNvPr id="11" name="Picture 10">
            <a:extLst>
              <a:ext uri="{FF2B5EF4-FFF2-40B4-BE49-F238E27FC236}">
                <a16:creationId xmlns:a16="http://schemas.microsoft.com/office/drawing/2014/main" id="{95A3D4E1-E497-CBC4-E340-95EAFD8EA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9391" y="8884475"/>
            <a:ext cx="3549300" cy="1669225"/>
          </a:xfrm>
          <a:prstGeom prst="rect">
            <a:avLst/>
          </a:prstGeom>
        </p:spPr>
      </p:pic>
      <p:sp>
        <p:nvSpPr>
          <p:cNvPr id="6" name="TextBox 40">
            <a:extLst>
              <a:ext uri="{FF2B5EF4-FFF2-40B4-BE49-F238E27FC236}">
                <a16:creationId xmlns:a16="http://schemas.microsoft.com/office/drawing/2014/main" id="{36C91935-3737-68EA-0258-DF4132E9E9B5}"/>
              </a:ext>
            </a:extLst>
          </p:cNvPr>
          <p:cNvSpPr txBox="1"/>
          <p:nvPr/>
        </p:nvSpPr>
        <p:spPr>
          <a:xfrm>
            <a:off x="152400" y="9684413"/>
            <a:ext cx="10744200" cy="430887"/>
          </a:xfrm>
          <a:prstGeom prst="rect">
            <a:avLst/>
          </a:prstGeom>
        </p:spPr>
        <p:txBody>
          <a:bodyPr wrap="square" lIns="0" tIns="0" rIns="0" bIns="0" rtlCol="0" anchor="t">
            <a:spAutoFit/>
          </a:bodyPr>
          <a:lstStyle/>
          <a:p>
            <a:r>
              <a:rPr lang="en-US" sz="1400" dirty="0">
                <a:solidFill>
                  <a:srgbClr val="893B67"/>
                </a:solidFill>
                <a:latin typeface="Arial" panose="020B0604020202020204" pitchFamily="34" charset="0"/>
                <a:cs typeface="Arial" panose="020B0604020202020204" pitchFamily="34" charset="0"/>
              </a:rPr>
              <a:t>Gisondi P, van de Kerkhof P, et al. Management of Moderate-to-Severe Psoriasis in Patients with Cancer: Guidance from the International Psoriasis Council. </a:t>
            </a:r>
            <a:r>
              <a:rPr lang="en-US" sz="1400" i="1" dirty="0">
                <a:solidFill>
                  <a:srgbClr val="893B67"/>
                </a:solidFill>
                <a:latin typeface="Arial" panose="020B0604020202020204" pitchFamily="34" charset="0"/>
                <a:cs typeface="Arial" panose="020B0604020202020204" pitchFamily="34" charset="0"/>
              </a:rPr>
              <a:t>JAAD Reviews</a:t>
            </a:r>
            <a:r>
              <a:rPr lang="en-US" sz="1400" dirty="0">
                <a:solidFill>
                  <a:srgbClr val="893B67"/>
                </a:solidFill>
                <a:latin typeface="Arial" panose="020B0604020202020204" pitchFamily="34" charset="0"/>
                <a:cs typeface="Arial" panose="020B0604020202020204" pitchFamily="34" charset="0"/>
              </a:rPr>
              <a:t>. Available online: </a:t>
            </a:r>
            <a:r>
              <a:rPr lang="en-US" sz="1400" u="sng" dirty="0">
                <a:solidFill>
                  <a:srgbClr val="893B67"/>
                </a:solidFill>
                <a:latin typeface="Arial"/>
                <a:cs typeface="Arial"/>
                <a:hlinkClick r:id="rId4">
                  <a:extLst>
                    <a:ext uri="{A12FA001-AC4F-418D-AE19-62706E023703}">
                      <ahyp:hlinkClr xmlns:ahyp="http://schemas.microsoft.com/office/drawing/2018/hyperlinkcolor" val="tx"/>
                    </a:ext>
                  </a:extLst>
                </a:hlinkClick>
              </a:rPr>
              <a:t>https://www.sciencedirect.com/science/article/pii/S2950198926000930</a:t>
            </a:r>
            <a:endParaRPr lang="en-US" sz="1400" dirty="0">
              <a:solidFill>
                <a:srgbClr val="893B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46033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3DBC098-B523-7946-B3E5-70CBB2A3A831}">
  <we:reference id="WA200010001" version="1.0.0.1" store="Omex" storeType="OMEX"/>
  <we:alternateReferences>
    <we:reference id="WA200010001" version="1.0.0.1" store="WA200010001" storeType="OMEX"/>
  </we:alternateReferences>
  <we:properties>
    <we:property name="claude.fileId" value="&quot;5687eeca-6855-49b0-a193-8ea3dc939e89&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174</TotalTime>
  <Words>864</Words>
  <Application>Microsoft Macintosh PowerPoint</Application>
  <PresentationFormat>Custom</PresentationFormat>
  <Paragraphs>80</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IPC_Metabolic_Health_Slides _FINAL.pptx</dc:title>
  <cp:lastModifiedBy>Amanda Bledsoe</cp:lastModifiedBy>
  <cp:revision>7</cp:revision>
  <dcterms:created xsi:type="dcterms:W3CDTF">2006-08-16T00:00:00Z</dcterms:created>
  <dcterms:modified xsi:type="dcterms:W3CDTF">2026-08-27T15:58:27Z</dcterms:modified>
  <dc:identifier>DAHQyBg5OIE</dc:identifier>
</cp:coreProperties>
</file>