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8"/>
  </p:notesMasterIdLst>
  <p:sldIdLst>
    <p:sldId id="263" r:id="rId2"/>
    <p:sldId id="257" r:id="rId3"/>
    <p:sldId id="258" r:id="rId4"/>
    <p:sldId id="259" r:id="rId5"/>
    <p:sldId id="262" r:id="rId6"/>
    <p:sldId id="261" r:id="rId7"/>
  </p:sldIdLst>
  <p:sldSz cx="18288000" cy="10287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91A6B"/>
    <a:srgbClr val="893B67"/>
    <a:srgbClr val="DD5034"/>
    <a:srgbClr val="D1C4C5"/>
    <a:srgbClr val="481A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060" autoAdjust="0"/>
    <p:restoredTop sz="94658" autoAdjust="0"/>
  </p:normalViewPr>
  <p:slideViewPr>
    <p:cSldViewPr>
      <p:cViewPr varScale="1">
        <p:scale>
          <a:sx n="77" d="100"/>
          <a:sy n="77" d="100"/>
        </p:scale>
        <p:origin x="240" y="28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DD8FA8-353F-3942-9B5C-9C41B7872067}" type="datetimeFigureOut">
              <a:rPr lang="en-US" smtClean="0"/>
              <a:t>8/24/26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27C7C2-0AC8-B845-A051-4C430B8AA5E8}" type="slidenum">
              <a:rPr lang="en-US" smtClean="0"/>
              <a:t>‹#›</a:t>
            </a:fld>
            <a:endParaRPr lang="en-US"/>
          </a:p>
        </p:txBody>
      </p:sp>
    </p:spTree>
    <p:extLst>
      <p:ext uri="{BB962C8B-B14F-4D97-AF65-F5344CB8AC3E}">
        <p14:creationId xmlns:p14="http://schemas.microsoft.com/office/powerpoint/2010/main" val="5593568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27C7C2-0AC8-B845-A051-4C430B8AA5E8}" type="slidenum">
              <a:rPr lang="en-US" smtClean="0"/>
              <a:t>1</a:t>
            </a:fld>
            <a:endParaRPr lang="en-US"/>
          </a:p>
        </p:txBody>
      </p:sp>
    </p:spTree>
    <p:extLst>
      <p:ext uri="{BB962C8B-B14F-4D97-AF65-F5344CB8AC3E}">
        <p14:creationId xmlns:p14="http://schemas.microsoft.com/office/powerpoint/2010/main" val="13891506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8/24/26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8/24/26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8/24/26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8/24/26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svg"/><Relationship Id="rId4" Type="http://schemas.openxmlformats.org/officeDocument/2006/relationships/image" Target="../media/image5.sv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0A482E6A-726B-E4F6-28AC-06434A217B1A}"/>
              </a:ext>
            </a:extLst>
          </p:cNvPr>
          <p:cNvGrpSpPr/>
          <p:nvPr/>
        </p:nvGrpSpPr>
        <p:grpSpPr>
          <a:xfrm>
            <a:off x="0" y="0"/>
            <a:ext cx="18288000" cy="10287000"/>
            <a:chOff x="-546415" y="-1"/>
            <a:chExt cx="27963384" cy="13716000"/>
          </a:xfrm>
        </p:grpSpPr>
        <p:sp>
          <p:nvSpPr>
            <p:cNvPr id="3" name="Freeform 3">
              <a:extLst>
                <a:ext uri="{FF2B5EF4-FFF2-40B4-BE49-F238E27FC236}">
                  <a16:creationId xmlns:a16="http://schemas.microsoft.com/office/drawing/2014/main" id="{EC51573D-730B-E48B-B790-41ECE872D555}"/>
                </a:ext>
              </a:extLst>
            </p:cNvPr>
            <p:cNvSpPr/>
            <p:nvPr/>
          </p:nvSpPr>
          <p:spPr>
            <a:xfrm>
              <a:off x="-546415" y="-1"/>
              <a:ext cx="27963384" cy="13716000"/>
            </a:xfrm>
            <a:custGeom>
              <a:avLst/>
              <a:gdLst/>
              <a:ahLst/>
              <a:cxnLst/>
              <a:rect l="l" t="t" r="r" b="b"/>
              <a:pathLst>
                <a:path w="27416968" h="13716000">
                  <a:moveTo>
                    <a:pt x="0" y="0"/>
                  </a:moveTo>
                  <a:lnTo>
                    <a:pt x="27416968" y="0"/>
                  </a:lnTo>
                  <a:lnTo>
                    <a:pt x="27416968" y="13716000"/>
                  </a:lnTo>
                  <a:lnTo>
                    <a:pt x="0" y="13716000"/>
                  </a:lnTo>
                  <a:lnTo>
                    <a:pt x="0" y="0"/>
                  </a:lnTo>
                  <a:close/>
                </a:path>
              </a:pathLst>
            </a:custGeom>
            <a:blipFill>
              <a:blip r:embed="rId3"/>
              <a:stretch>
                <a:fillRect l="-35082" t="-15246" r="-4928" b="-13678"/>
              </a:stretch>
            </a:blipFill>
          </p:spPr>
          <p:txBody>
            <a:bodyPr/>
            <a:lstStyle/>
            <a:p>
              <a:endParaRPr lang="en-US" sz="1600" dirty="0">
                <a:latin typeface="Arial" panose="020B0604020202020204" pitchFamily="34" charset="0"/>
                <a:cs typeface="Arial" panose="020B0604020202020204" pitchFamily="34" charset="0"/>
              </a:endParaRPr>
            </a:p>
          </p:txBody>
        </p:sp>
      </p:grpSp>
      <p:grpSp>
        <p:nvGrpSpPr>
          <p:cNvPr id="4" name="Group 4">
            <a:extLst>
              <a:ext uri="{FF2B5EF4-FFF2-40B4-BE49-F238E27FC236}">
                <a16:creationId xmlns:a16="http://schemas.microsoft.com/office/drawing/2014/main" id="{DD901DA2-3498-502B-F4CC-3241F353932E}"/>
              </a:ext>
            </a:extLst>
          </p:cNvPr>
          <p:cNvGrpSpPr/>
          <p:nvPr/>
        </p:nvGrpSpPr>
        <p:grpSpPr>
          <a:xfrm>
            <a:off x="-475601" y="-604190"/>
            <a:ext cx="6024705" cy="4016473"/>
            <a:chOff x="0" y="0"/>
            <a:chExt cx="8032940" cy="5355298"/>
          </a:xfrm>
        </p:grpSpPr>
        <p:sp>
          <p:nvSpPr>
            <p:cNvPr id="5" name="Freeform 5">
              <a:extLst>
                <a:ext uri="{FF2B5EF4-FFF2-40B4-BE49-F238E27FC236}">
                  <a16:creationId xmlns:a16="http://schemas.microsoft.com/office/drawing/2014/main" id="{7198981A-5C37-3244-AE8C-23511971FA0D}"/>
                </a:ext>
              </a:extLst>
            </p:cNvPr>
            <p:cNvSpPr/>
            <p:nvPr/>
          </p:nvSpPr>
          <p:spPr>
            <a:xfrm>
              <a:off x="0" y="0"/>
              <a:ext cx="8033004" cy="5355336"/>
            </a:xfrm>
            <a:custGeom>
              <a:avLst/>
              <a:gdLst/>
              <a:ahLst/>
              <a:cxnLst/>
              <a:rect l="l" t="t" r="r" b="b"/>
              <a:pathLst>
                <a:path w="8033004" h="5355336">
                  <a:moveTo>
                    <a:pt x="0" y="0"/>
                  </a:moveTo>
                  <a:lnTo>
                    <a:pt x="8033004" y="0"/>
                  </a:lnTo>
                  <a:lnTo>
                    <a:pt x="8033004" y="5355336"/>
                  </a:lnTo>
                  <a:lnTo>
                    <a:pt x="0" y="5355336"/>
                  </a:lnTo>
                  <a:lnTo>
                    <a:pt x="0" y="0"/>
                  </a:lnTo>
                  <a:close/>
                </a:path>
              </a:pathLst>
            </a:custGeom>
            <a:blipFill>
              <a:blip r:embed="rId4"/>
              <a:stretch>
                <a:fillRect b="-54"/>
              </a:stretch>
            </a:blipFill>
          </p:spPr>
          <p:txBody>
            <a:bodyPr/>
            <a:lstStyle/>
            <a:p>
              <a:endParaRPr lang="en-US" sz="1600">
                <a:latin typeface="Arial" panose="020B0604020202020204" pitchFamily="34" charset="0"/>
                <a:cs typeface="Arial" panose="020B0604020202020204" pitchFamily="34" charset="0"/>
              </a:endParaRPr>
            </a:p>
          </p:txBody>
        </p:sp>
      </p:grpSp>
      <p:grpSp>
        <p:nvGrpSpPr>
          <p:cNvPr id="6" name="Group 6">
            <a:extLst>
              <a:ext uri="{FF2B5EF4-FFF2-40B4-BE49-F238E27FC236}">
                <a16:creationId xmlns:a16="http://schemas.microsoft.com/office/drawing/2014/main" id="{1174909A-8BDE-092F-2474-509A79584CF1}"/>
              </a:ext>
            </a:extLst>
          </p:cNvPr>
          <p:cNvGrpSpPr/>
          <p:nvPr/>
        </p:nvGrpSpPr>
        <p:grpSpPr>
          <a:xfrm>
            <a:off x="1323469" y="3764917"/>
            <a:ext cx="17440132" cy="4456111"/>
            <a:chOff x="1199382" y="86445"/>
            <a:chExt cx="23253511" cy="5941480"/>
          </a:xfrm>
        </p:grpSpPr>
        <p:sp>
          <p:nvSpPr>
            <p:cNvPr id="7" name="TextBox 7">
              <a:extLst>
                <a:ext uri="{FF2B5EF4-FFF2-40B4-BE49-F238E27FC236}">
                  <a16:creationId xmlns:a16="http://schemas.microsoft.com/office/drawing/2014/main" id="{88127D25-4389-AAAC-DD73-6DDE24029807}"/>
                </a:ext>
              </a:extLst>
            </p:cNvPr>
            <p:cNvSpPr txBox="1"/>
            <p:nvPr/>
          </p:nvSpPr>
          <p:spPr>
            <a:xfrm>
              <a:off x="1199382" y="86445"/>
              <a:ext cx="23253511" cy="3676219"/>
            </a:xfrm>
            <a:prstGeom prst="rect">
              <a:avLst/>
            </a:prstGeom>
          </p:spPr>
          <p:txBody>
            <a:bodyPr lIns="0" tIns="0" rIns="0" bIns="0" rtlCol="0" anchor="t">
              <a:spAutoFit/>
            </a:bodyPr>
            <a:lstStyle/>
            <a:p>
              <a:pPr algn="ctr"/>
              <a:r>
                <a:rPr lang="en-US" sz="5400" b="1" dirty="0">
                  <a:solidFill>
                    <a:srgbClr val="FFFFFF"/>
                  </a:solidFill>
                  <a:latin typeface="Arial" panose="020B0604020202020204" pitchFamily="34" charset="0"/>
                  <a:ea typeface="Calibri (MS) Bold"/>
                  <a:cs typeface="Arial" panose="020B0604020202020204" pitchFamily="34" charset="0"/>
                  <a:sym typeface="Calibri (MS) Bold"/>
                </a:rPr>
                <a:t>Bridging Psoriasis and Metabolic Comorbidities: </a:t>
              </a:r>
            </a:p>
            <a:p>
              <a:pPr algn="ctr"/>
              <a:r>
                <a:rPr lang="en-US" sz="5400" b="1" dirty="0">
                  <a:solidFill>
                    <a:srgbClr val="FFFFFF"/>
                  </a:solidFill>
                  <a:latin typeface="Arial" panose="020B0604020202020204" pitchFamily="34" charset="0"/>
                  <a:ea typeface="Calibri (MS) Bold"/>
                  <a:cs typeface="Arial" panose="020B0604020202020204" pitchFamily="34" charset="0"/>
                  <a:sym typeface="Calibri (MS) Bold"/>
                </a:rPr>
                <a:t>Toward Comprehensive Patient Management</a:t>
              </a:r>
            </a:p>
            <a:p>
              <a:pPr algn="ctr">
                <a:lnSpc>
                  <a:spcPts val="7892"/>
                </a:lnSpc>
              </a:pPr>
              <a:endParaRPr lang="en-US" sz="6600" b="1" dirty="0">
                <a:solidFill>
                  <a:srgbClr val="FFFFFF"/>
                </a:solidFill>
                <a:latin typeface="Arial" panose="020B0604020202020204" pitchFamily="34" charset="0"/>
                <a:ea typeface="Calibri (MS) Bold"/>
                <a:cs typeface="Arial" panose="020B0604020202020204" pitchFamily="34" charset="0"/>
                <a:sym typeface="Calibri (MS) Bold"/>
              </a:endParaRPr>
            </a:p>
          </p:txBody>
        </p:sp>
        <p:sp>
          <p:nvSpPr>
            <p:cNvPr id="8" name="TextBox 8">
              <a:extLst>
                <a:ext uri="{FF2B5EF4-FFF2-40B4-BE49-F238E27FC236}">
                  <a16:creationId xmlns:a16="http://schemas.microsoft.com/office/drawing/2014/main" id="{12CBCEDE-6A76-C45F-FF66-DD955639C078}"/>
                </a:ext>
              </a:extLst>
            </p:cNvPr>
            <p:cNvSpPr txBox="1"/>
            <p:nvPr/>
          </p:nvSpPr>
          <p:spPr>
            <a:xfrm>
              <a:off x="11276029" y="4058155"/>
              <a:ext cx="12542729" cy="1969770"/>
            </a:xfrm>
            <a:prstGeom prst="rect">
              <a:avLst/>
            </a:prstGeom>
          </p:spPr>
          <p:txBody>
            <a:bodyPr wrap="square" lIns="0" tIns="0" rIns="0" bIns="0" rtlCol="0" anchor="t">
              <a:spAutoFit/>
            </a:bodyPr>
            <a:lstStyle/>
            <a:p>
              <a:pPr algn="ctr"/>
              <a:r>
                <a:rPr lang="en-US" sz="4800" dirty="0">
                  <a:solidFill>
                    <a:srgbClr val="7C6992"/>
                  </a:solidFill>
                  <a:latin typeface="Arial" panose="020B0604020202020204" pitchFamily="34" charset="0"/>
                  <a:ea typeface="Calibri (MS)"/>
                  <a:cs typeface="Arial" panose="020B0604020202020204" pitchFamily="34" charset="0"/>
                  <a:sym typeface="Calibri (MS)"/>
                </a:rPr>
                <a:t>Priorities from the </a:t>
              </a:r>
            </a:p>
            <a:p>
              <a:pPr algn="ctr"/>
              <a:r>
                <a:rPr lang="en-US" sz="4800" dirty="0">
                  <a:solidFill>
                    <a:srgbClr val="7C6992"/>
                  </a:solidFill>
                  <a:latin typeface="Arial" panose="020B0604020202020204" pitchFamily="34" charset="0"/>
                  <a:ea typeface="Calibri (MS)"/>
                  <a:cs typeface="Arial" panose="020B0604020202020204" pitchFamily="34" charset="0"/>
                  <a:sym typeface="Calibri (MS)"/>
                </a:rPr>
                <a:t>International Psoriasis Council</a:t>
              </a:r>
            </a:p>
          </p:txBody>
        </p:sp>
      </p:grpSp>
      <p:sp>
        <p:nvSpPr>
          <p:cNvPr id="9" name="TextBox 40">
            <a:extLst>
              <a:ext uri="{FF2B5EF4-FFF2-40B4-BE49-F238E27FC236}">
                <a16:creationId xmlns:a16="http://schemas.microsoft.com/office/drawing/2014/main" id="{DF8651FE-6DA3-0D39-E89B-05EC2B0CB64A}"/>
              </a:ext>
            </a:extLst>
          </p:cNvPr>
          <p:cNvSpPr txBox="1"/>
          <p:nvPr/>
        </p:nvSpPr>
        <p:spPr>
          <a:xfrm>
            <a:off x="228600" y="9486900"/>
            <a:ext cx="8001000" cy="646331"/>
          </a:xfrm>
          <a:prstGeom prst="rect">
            <a:avLst/>
          </a:prstGeom>
        </p:spPr>
        <p:txBody>
          <a:bodyPr wrap="square" lIns="0" tIns="0" rIns="0" bIns="0" rtlCol="0" anchor="t">
            <a:spAutoFit/>
          </a:bodyPr>
          <a:lstStyle/>
          <a:p>
            <a:r>
              <a:rPr lang="en-US" sz="1400" dirty="0">
                <a:solidFill>
                  <a:schemeClr val="bg1"/>
                </a:solidFill>
                <a:latin typeface="Arial" panose="020B0604020202020204" pitchFamily="34" charset="0"/>
                <a:cs typeface="Arial" panose="020B0604020202020204" pitchFamily="34" charset="0"/>
              </a:rPr>
              <a:t>Strober BE, Treichel AM, Bowcock AM, et al. Bridging Psoriasis and Metabolic Comorbidities: Toward Comprehensive Patient Management. Priorities from the International Psoriasis Council. </a:t>
            </a:r>
            <a:r>
              <a:rPr lang="en-US" sz="1400" i="1" dirty="0">
                <a:solidFill>
                  <a:schemeClr val="bg1"/>
                </a:solidFill>
                <a:latin typeface="Arial" panose="020B0604020202020204" pitchFamily="34" charset="0"/>
                <a:cs typeface="Arial" panose="020B0604020202020204" pitchFamily="34" charset="0"/>
              </a:rPr>
              <a:t>J Am Acad Dermatol</a:t>
            </a:r>
            <a:r>
              <a:rPr lang="en-US" sz="1400" dirty="0">
                <a:solidFill>
                  <a:schemeClr val="bg1"/>
                </a:solidFill>
                <a:latin typeface="Arial" panose="020B0604020202020204" pitchFamily="34" charset="0"/>
                <a:cs typeface="Arial" panose="020B0604020202020204" pitchFamily="34" charset="0"/>
              </a:rPr>
              <a:t>. Published online July 25, 2026. doi:10.1016/j.jaad.2026.07.066</a:t>
            </a:r>
          </a:p>
        </p:txBody>
      </p:sp>
    </p:spTree>
    <p:extLst>
      <p:ext uri="{BB962C8B-B14F-4D97-AF65-F5344CB8AC3E}">
        <p14:creationId xmlns:p14="http://schemas.microsoft.com/office/powerpoint/2010/main" val="2590149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grpSp>
        <p:nvGrpSpPr>
          <p:cNvPr id="2" name="Group 2"/>
          <p:cNvGrpSpPr/>
          <p:nvPr/>
        </p:nvGrpSpPr>
        <p:grpSpPr>
          <a:xfrm>
            <a:off x="-19050" y="-21946"/>
            <a:ext cx="18288000" cy="1895399"/>
            <a:chOff x="0" y="0"/>
            <a:chExt cx="24384000" cy="2527198"/>
          </a:xfrm>
        </p:grpSpPr>
        <p:sp>
          <p:nvSpPr>
            <p:cNvPr id="3" name="Freeform 3"/>
            <p:cNvSpPr/>
            <p:nvPr/>
          </p:nvSpPr>
          <p:spPr>
            <a:xfrm flipH="1" flipV="1">
              <a:off x="0" y="0"/>
              <a:ext cx="24384000" cy="2527173"/>
            </a:xfrm>
            <a:custGeom>
              <a:avLst/>
              <a:gdLst/>
              <a:ahLst/>
              <a:cxnLst/>
              <a:rect l="l" t="t" r="r" b="b"/>
              <a:pathLst>
                <a:path w="24384000" h="2527173">
                  <a:moveTo>
                    <a:pt x="24384000" y="2527173"/>
                  </a:moveTo>
                  <a:lnTo>
                    <a:pt x="0" y="2527173"/>
                  </a:lnTo>
                  <a:lnTo>
                    <a:pt x="0" y="0"/>
                  </a:lnTo>
                  <a:lnTo>
                    <a:pt x="24384000" y="0"/>
                  </a:lnTo>
                  <a:lnTo>
                    <a:pt x="24384000" y="2527173"/>
                  </a:lnTo>
                  <a:close/>
                </a:path>
              </a:pathLst>
            </a:custGeom>
            <a:blipFill>
              <a:blip r:embed="rId2">
                <a:alphaModFix amt="93000"/>
              </a:blip>
              <a:stretch>
                <a:fillRect l="-17604" t="-175780" r="-21452" b="-323028"/>
              </a:stretch>
            </a:blipFill>
          </p:spPr>
          <p:txBody>
            <a:bodyPr/>
            <a:lstStyle/>
            <a:p>
              <a:endParaRPr lang="en-US" sz="1400">
                <a:latin typeface="Arial" panose="020B0604020202020204" pitchFamily="34" charset="0"/>
                <a:cs typeface="Arial" panose="020B0604020202020204" pitchFamily="34" charset="0"/>
              </a:endParaRPr>
            </a:p>
          </p:txBody>
        </p:sp>
      </p:grpSp>
      <p:grpSp>
        <p:nvGrpSpPr>
          <p:cNvPr id="4" name="Group 4"/>
          <p:cNvGrpSpPr/>
          <p:nvPr/>
        </p:nvGrpSpPr>
        <p:grpSpPr>
          <a:xfrm>
            <a:off x="-19050" y="-21946"/>
            <a:ext cx="16487356" cy="1895446"/>
            <a:chOff x="0" y="0"/>
            <a:chExt cx="21983141" cy="2527262"/>
          </a:xfrm>
        </p:grpSpPr>
        <p:sp>
          <p:nvSpPr>
            <p:cNvPr id="5" name="Freeform 5"/>
            <p:cNvSpPr/>
            <p:nvPr/>
          </p:nvSpPr>
          <p:spPr>
            <a:xfrm>
              <a:off x="0" y="0"/>
              <a:ext cx="21983192" cy="2527300"/>
            </a:xfrm>
            <a:custGeom>
              <a:avLst/>
              <a:gdLst/>
              <a:ahLst/>
              <a:cxnLst/>
              <a:rect l="l" t="t" r="r" b="b"/>
              <a:pathLst>
                <a:path w="21983192" h="2527300">
                  <a:moveTo>
                    <a:pt x="0" y="10033"/>
                  </a:moveTo>
                  <a:lnTo>
                    <a:pt x="21983192" y="0"/>
                  </a:lnTo>
                  <a:lnTo>
                    <a:pt x="20369276" y="2527300"/>
                  </a:lnTo>
                  <a:lnTo>
                    <a:pt x="0" y="2524125"/>
                  </a:lnTo>
                  <a:lnTo>
                    <a:pt x="0" y="10033"/>
                  </a:lnTo>
                  <a:close/>
                </a:path>
              </a:pathLst>
            </a:custGeom>
            <a:solidFill>
              <a:srgbClr val="862665"/>
            </a:solidFill>
          </p:spPr>
          <p:txBody>
            <a:bodyPr/>
            <a:lstStyle/>
            <a:p>
              <a:endParaRPr lang="en-US" sz="1400">
                <a:latin typeface="Arial" panose="020B0604020202020204" pitchFamily="34" charset="0"/>
                <a:cs typeface="Arial" panose="020B0604020202020204" pitchFamily="34" charset="0"/>
              </a:endParaRPr>
            </a:p>
          </p:txBody>
        </p:sp>
      </p:grpSp>
      <p:grpSp>
        <p:nvGrpSpPr>
          <p:cNvPr id="6" name="Group 6"/>
          <p:cNvGrpSpPr/>
          <p:nvPr/>
        </p:nvGrpSpPr>
        <p:grpSpPr>
          <a:xfrm>
            <a:off x="15336145" y="9025128"/>
            <a:ext cx="2683135" cy="1261872"/>
            <a:chOff x="0" y="0"/>
            <a:chExt cx="3577514" cy="1682496"/>
          </a:xfrm>
        </p:grpSpPr>
        <p:sp>
          <p:nvSpPr>
            <p:cNvPr id="7" name="Freeform 7" descr="A purple and white logo  Description automatically generated"/>
            <p:cNvSpPr/>
            <p:nvPr/>
          </p:nvSpPr>
          <p:spPr>
            <a:xfrm>
              <a:off x="0" y="0"/>
              <a:ext cx="3577463" cy="1682496"/>
            </a:xfrm>
            <a:custGeom>
              <a:avLst/>
              <a:gdLst/>
              <a:ahLst/>
              <a:cxnLst/>
              <a:rect l="l" t="t" r="r" b="b"/>
              <a:pathLst>
                <a:path w="3577463" h="1682496">
                  <a:moveTo>
                    <a:pt x="0" y="0"/>
                  </a:moveTo>
                  <a:lnTo>
                    <a:pt x="3577463" y="0"/>
                  </a:lnTo>
                  <a:lnTo>
                    <a:pt x="3577463" y="1682496"/>
                  </a:lnTo>
                  <a:lnTo>
                    <a:pt x="0" y="1682496"/>
                  </a:lnTo>
                  <a:lnTo>
                    <a:pt x="0" y="0"/>
                  </a:lnTo>
                  <a:close/>
                </a:path>
              </a:pathLst>
            </a:custGeom>
            <a:blipFill>
              <a:blip r:embed="rId3"/>
              <a:stretch>
                <a:fillRect t="-175" r="-1" b="-175"/>
              </a:stretch>
            </a:blipFill>
          </p:spPr>
          <p:txBody>
            <a:bodyPr/>
            <a:lstStyle/>
            <a:p>
              <a:endParaRPr lang="en-US" sz="1400">
                <a:latin typeface="Arial" panose="020B0604020202020204" pitchFamily="34" charset="0"/>
                <a:cs typeface="Arial" panose="020B0604020202020204" pitchFamily="34" charset="0"/>
              </a:endParaRPr>
            </a:p>
          </p:txBody>
        </p:sp>
      </p:grpSp>
      <p:grpSp>
        <p:nvGrpSpPr>
          <p:cNvPr id="8" name="Group 8"/>
          <p:cNvGrpSpPr/>
          <p:nvPr/>
        </p:nvGrpSpPr>
        <p:grpSpPr>
          <a:xfrm>
            <a:off x="1" y="-26375"/>
            <a:ext cx="16482441" cy="1899876"/>
            <a:chOff x="0" y="0"/>
            <a:chExt cx="21976588" cy="2533167"/>
          </a:xfrm>
        </p:grpSpPr>
        <p:sp>
          <p:nvSpPr>
            <p:cNvPr id="9" name="Freeform 9"/>
            <p:cNvSpPr/>
            <p:nvPr/>
          </p:nvSpPr>
          <p:spPr>
            <a:xfrm>
              <a:off x="0" y="0"/>
              <a:ext cx="21976587" cy="2533142"/>
            </a:xfrm>
            <a:custGeom>
              <a:avLst/>
              <a:gdLst/>
              <a:ahLst/>
              <a:cxnLst/>
              <a:rect l="l" t="t" r="r" b="b"/>
              <a:pathLst>
                <a:path w="21976587" h="2533142">
                  <a:moveTo>
                    <a:pt x="0" y="10033"/>
                  </a:moveTo>
                  <a:lnTo>
                    <a:pt x="21976587" y="0"/>
                  </a:lnTo>
                  <a:lnTo>
                    <a:pt x="20363180" y="2533142"/>
                  </a:lnTo>
                  <a:lnTo>
                    <a:pt x="0" y="2529967"/>
                  </a:lnTo>
                  <a:lnTo>
                    <a:pt x="0" y="10033"/>
                  </a:lnTo>
                  <a:close/>
                </a:path>
              </a:pathLst>
            </a:custGeom>
            <a:solidFill>
              <a:srgbClr val="893B67"/>
            </a:solidFill>
          </p:spPr>
          <p:txBody>
            <a:bodyPr/>
            <a:lstStyle/>
            <a:p>
              <a:endParaRPr lang="en-US" sz="1400">
                <a:latin typeface="Arial" panose="020B0604020202020204" pitchFamily="34" charset="0"/>
                <a:cs typeface="Arial" panose="020B0604020202020204" pitchFamily="34" charset="0"/>
              </a:endParaRPr>
            </a:p>
          </p:txBody>
        </p:sp>
      </p:grpSp>
      <p:grpSp>
        <p:nvGrpSpPr>
          <p:cNvPr id="10" name="Group 10"/>
          <p:cNvGrpSpPr/>
          <p:nvPr/>
        </p:nvGrpSpPr>
        <p:grpSpPr>
          <a:xfrm>
            <a:off x="341757" y="2019300"/>
            <a:ext cx="5254020" cy="6018799"/>
            <a:chOff x="0" y="0"/>
            <a:chExt cx="1383775" cy="1585198"/>
          </a:xfrm>
        </p:grpSpPr>
        <p:sp>
          <p:nvSpPr>
            <p:cNvPr id="11" name="Freeform 11"/>
            <p:cNvSpPr/>
            <p:nvPr/>
          </p:nvSpPr>
          <p:spPr>
            <a:xfrm>
              <a:off x="0" y="0"/>
              <a:ext cx="1383775" cy="1585198"/>
            </a:xfrm>
            <a:custGeom>
              <a:avLst/>
              <a:gdLst/>
              <a:ahLst/>
              <a:cxnLst/>
              <a:rect l="l" t="t" r="r" b="b"/>
              <a:pathLst>
                <a:path w="1383775" h="1585198">
                  <a:moveTo>
                    <a:pt x="75150" y="0"/>
                  </a:moveTo>
                  <a:lnTo>
                    <a:pt x="1308625" y="0"/>
                  </a:lnTo>
                  <a:cubicBezTo>
                    <a:pt x="1350129" y="0"/>
                    <a:pt x="1383775" y="33646"/>
                    <a:pt x="1383775" y="75150"/>
                  </a:cubicBezTo>
                  <a:lnTo>
                    <a:pt x="1383775" y="1510048"/>
                  </a:lnTo>
                  <a:cubicBezTo>
                    <a:pt x="1383775" y="1551552"/>
                    <a:pt x="1350129" y="1585198"/>
                    <a:pt x="1308625" y="1585198"/>
                  </a:cubicBezTo>
                  <a:lnTo>
                    <a:pt x="75150" y="1585198"/>
                  </a:lnTo>
                  <a:cubicBezTo>
                    <a:pt x="33646" y="1585198"/>
                    <a:pt x="0" y="1551552"/>
                    <a:pt x="0" y="1510048"/>
                  </a:cubicBezTo>
                  <a:lnTo>
                    <a:pt x="0" y="75150"/>
                  </a:lnTo>
                  <a:cubicBezTo>
                    <a:pt x="0" y="33646"/>
                    <a:pt x="33646" y="0"/>
                    <a:pt x="75150" y="0"/>
                  </a:cubicBezTo>
                  <a:close/>
                </a:path>
              </a:pathLst>
            </a:custGeom>
            <a:solidFill>
              <a:srgbClr val="D0C4C5"/>
            </a:solidFill>
          </p:spPr>
          <p:txBody>
            <a:bodyPr/>
            <a:lstStyle/>
            <a:p>
              <a:endParaRPr lang="en-US" sz="1400">
                <a:latin typeface="Arial" panose="020B0604020202020204" pitchFamily="34" charset="0"/>
                <a:cs typeface="Arial" panose="020B0604020202020204" pitchFamily="34" charset="0"/>
              </a:endParaRPr>
            </a:p>
          </p:txBody>
        </p:sp>
        <p:sp>
          <p:nvSpPr>
            <p:cNvPr id="12" name="TextBox 12"/>
            <p:cNvSpPr txBox="1"/>
            <p:nvPr/>
          </p:nvSpPr>
          <p:spPr>
            <a:xfrm>
              <a:off x="0" y="-38100"/>
              <a:ext cx="1383775" cy="1623298"/>
            </a:xfrm>
            <a:prstGeom prst="rect">
              <a:avLst/>
            </a:prstGeom>
          </p:spPr>
          <p:txBody>
            <a:bodyPr lIns="50800" tIns="50800" rIns="50800" bIns="50800" rtlCol="0" anchor="ctr"/>
            <a:lstStyle/>
            <a:p>
              <a:pPr algn="ctr"/>
              <a:endParaRPr sz="1400">
                <a:latin typeface="Arial" panose="020B0604020202020204" pitchFamily="34" charset="0"/>
                <a:cs typeface="Arial" panose="020B0604020202020204" pitchFamily="34" charset="0"/>
              </a:endParaRPr>
            </a:p>
          </p:txBody>
        </p:sp>
      </p:grpSp>
      <p:grpSp>
        <p:nvGrpSpPr>
          <p:cNvPr id="13" name="Group 13"/>
          <p:cNvGrpSpPr/>
          <p:nvPr/>
        </p:nvGrpSpPr>
        <p:grpSpPr>
          <a:xfrm>
            <a:off x="355957" y="8179265"/>
            <a:ext cx="14980188" cy="1261873"/>
            <a:chOff x="0" y="0"/>
            <a:chExt cx="3945399" cy="317297"/>
          </a:xfrm>
        </p:grpSpPr>
        <p:sp>
          <p:nvSpPr>
            <p:cNvPr id="14" name="Freeform 14"/>
            <p:cNvSpPr/>
            <p:nvPr/>
          </p:nvSpPr>
          <p:spPr>
            <a:xfrm>
              <a:off x="0" y="0"/>
              <a:ext cx="3945399" cy="317297"/>
            </a:xfrm>
            <a:custGeom>
              <a:avLst/>
              <a:gdLst/>
              <a:ahLst/>
              <a:cxnLst/>
              <a:rect l="l" t="t" r="r" b="b"/>
              <a:pathLst>
                <a:path w="3945399" h="317297">
                  <a:moveTo>
                    <a:pt x="13954" y="0"/>
                  </a:moveTo>
                  <a:lnTo>
                    <a:pt x="3931445" y="0"/>
                  </a:lnTo>
                  <a:cubicBezTo>
                    <a:pt x="3935146" y="0"/>
                    <a:pt x="3938695" y="1470"/>
                    <a:pt x="3941312" y="4087"/>
                  </a:cubicBezTo>
                  <a:cubicBezTo>
                    <a:pt x="3943929" y="6704"/>
                    <a:pt x="3945399" y="10253"/>
                    <a:pt x="3945399" y="13954"/>
                  </a:cubicBezTo>
                  <a:lnTo>
                    <a:pt x="3945399" y="303343"/>
                  </a:lnTo>
                  <a:cubicBezTo>
                    <a:pt x="3945399" y="307044"/>
                    <a:pt x="3943929" y="310593"/>
                    <a:pt x="3941312" y="313210"/>
                  </a:cubicBezTo>
                  <a:cubicBezTo>
                    <a:pt x="3938695" y="315827"/>
                    <a:pt x="3935146" y="317297"/>
                    <a:pt x="3931445" y="317297"/>
                  </a:cubicBezTo>
                  <a:lnTo>
                    <a:pt x="13954" y="317297"/>
                  </a:lnTo>
                  <a:cubicBezTo>
                    <a:pt x="10253" y="317297"/>
                    <a:pt x="6704" y="315827"/>
                    <a:pt x="4087" y="313210"/>
                  </a:cubicBezTo>
                  <a:cubicBezTo>
                    <a:pt x="1470" y="310593"/>
                    <a:pt x="0" y="307044"/>
                    <a:pt x="0" y="303343"/>
                  </a:cubicBezTo>
                  <a:lnTo>
                    <a:pt x="0" y="13954"/>
                  </a:lnTo>
                  <a:cubicBezTo>
                    <a:pt x="0" y="10253"/>
                    <a:pt x="1470" y="6704"/>
                    <a:pt x="4087" y="4087"/>
                  </a:cubicBezTo>
                  <a:cubicBezTo>
                    <a:pt x="6704" y="1470"/>
                    <a:pt x="10253" y="0"/>
                    <a:pt x="13954" y="0"/>
                  </a:cubicBezTo>
                  <a:close/>
                </a:path>
              </a:pathLst>
            </a:custGeom>
            <a:solidFill>
              <a:srgbClr val="DC5034"/>
            </a:solidFill>
          </p:spPr>
          <p:txBody>
            <a:bodyPr/>
            <a:lstStyle/>
            <a:p>
              <a:endParaRPr lang="en-US" sz="1400">
                <a:latin typeface="Arial" panose="020B0604020202020204" pitchFamily="34" charset="0"/>
                <a:cs typeface="Arial" panose="020B0604020202020204" pitchFamily="34" charset="0"/>
              </a:endParaRPr>
            </a:p>
          </p:txBody>
        </p:sp>
        <p:sp>
          <p:nvSpPr>
            <p:cNvPr id="15" name="TextBox 15"/>
            <p:cNvSpPr txBox="1"/>
            <p:nvPr/>
          </p:nvSpPr>
          <p:spPr>
            <a:xfrm>
              <a:off x="0" y="-38100"/>
              <a:ext cx="3945399" cy="355397"/>
            </a:xfrm>
            <a:prstGeom prst="rect">
              <a:avLst/>
            </a:prstGeom>
          </p:spPr>
          <p:txBody>
            <a:bodyPr lIns="50800" tIns="50800" rIns="50800" bIns="50800" rtlCol="0" anchor="ctr"/>
            <a:lstStyle/>
            <a:p>
              <a:pPr algn="ctr"/>
              <a:endParaRPr sz="1400">
                <a:latin typeface="Arial" panose="020B0604020202020204" pitchFamily="34" charset="0"/>
                <a:cs typeface="Arial" panose="020B0604020202020204" pitchFamily="34" charset="0"/>
              </a:endParaRPr>
            </a:p>
          </p:txBody>
        </p:sp>
      </p:grpSp>
      <p:grpSp>
        <p:nvGrpSpPr>
          <p:cNvPr id="16" name="Group 16"/>
          <p:cNvGrpSpPr/>
          <p:nvPr/>
        </p:nvGrpSpPr>
        <p:grpSpPr>
          <a:xfrm>
            <a:off x="2057377" y="2332683"/>
            <a:ext cx="1822779" cy="1822779"/>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E1A57"/>
            </a:solidFill>
          </p:spPr>
          <p:txBody>
            <a:bodyPr/>
            <a:lstStyle/>
            <a:p>
              <a:endParaRPr lang="en-US" sz="1400">
                <a:latin typeface="Arial" panose="020B0604020202020204" pitchFamily="34" charset="0"/>
                <a:cs typeface="Arial" panose="020B0604020202020204" pitchFamily="34" charset="0"/>
              </a:endParaRPr>
            </a:p>
          </p:txBody>
        </p:sp>
        <p:sp>
          <p:nvSpPr>
            <p:cNvPr id="18" name="TextBox 18"/>
            <p:cNvSpPr txBox="1"/>
            <p:nvPr/>
          </p:nvSpPr>
          <p:spPr>
            <a:xfrm>
              <a:off x="76200" y="38100"/>
              <a:ext cx="660400" cy="698500"/>
            </a:xfrm>
            <a:prstGeom prst="rect">
              <a:avLst/>
            </a:prstGeom>
          </p:spPr>
          <p:txBody>
            <a:bodyPr lIns="50800" tIns="50800" rIns="50800" bIns="50800" rtlCol="0" anchor="ctr"/>
            <a:lstStyle/>
            <a:p>
              <a:pPr algn="ctr"/>
              <a:endParaRPr sz="1400">
                <a:latin typeface="Arial" panose="020B0604020202020204" pitchFamily="34" charset="0"/>
                <a:cs typeface="Arial" panose="020B0604020202020204" pitchFamily="34" charset="0"/>
              </a:endParaRPr>
            </a:p>
          </p:txBody>
        </p:sp>
      </p:grpSp>
      <p:grpSp>
        <p:nvGrpSpPr>
          <p:cNvPr id="19" name="Group 19"/>
          <p:cNvGrpSpPr/>
          <p:nvPr/>
        </p:nvGrpSpPr>
        <p:grpSpPr>
          <a:xfrm>
            <a:off x="892904" y="5853228"/>
            <a:ext cx="4151726" cy="127836"/>
            <a:chOff x="0" y="0"/>
            <a:chExt cx="1093459" cy="33669"/>
          </a:xfrm>
        </p:grpSpPr>
        <p:sp>
          <p:nvSpPr>
            <p:cNvPr id="20" name="Freeform 20"/>
            <p:cNvSpPr/>
            <p:nvPr/>
          </p:nvSpPr>
          <p:spPr>
            <a:xfrm>
              <a:off x="0" y="0"/>
              <a:ext cx="1093459" cy="33669"/>
            </a:xfrm>
            <a:custGeom>
              <a:avLst/>
              <a:gdLst/>
              <a:ahLst/>
              <a:cxnLst/>
              <a:rect l="l" t="t" r="r" b="b"/>
              <a:pathLst>
                <a:path w="1093459" h="33669">
                  <a:moveTo>
                    <a:pt x="16834" y="0"/>
                  </a:moveTo>
                  <a:lnTo>
                    <a:pt x="1076624" y="0"/>
                  </a:lnTo>
                  <a:cubicBezTo>
                    <a:pt x="1085922" y="0"/>
                    <a:pt x="1093459" y="7537"/>
                    <a:pt x="1093459" y="16834"/>
                  </a:cubicBezTo>
                  <a:lnTo>
                    <a:pt x="1093459" y="16834"/>
                  </a:lnTo>
                  <a:cubicBezTo>
                    <a:pt x="1093459" y="21299"/>
                    <a:pt x="1091685" y="25581"/>
                    <a:pt x="1088528" y="28738"/>
                  </a:cubicBezTo>
                  <a:cubicBezTo>
                    <a:pt x="1085371" y="31895"/>
                    <a:pt x="1081089" y="33669"/>
                    <a:pt x="1076624" y="33669"/>
                  </a:cubicBezTo>
                  <a:lnTo>
                    <a:pt x="16834" y="33669"/>
                  </a:lnTo>
                  <a:cubicBezTo>
                    <a:pt x="12370" y="33669"/>
                    <a:pt x="8088" y="31895"/>
                    <a:pt x="4931" y="28738"/>
                  </a:cubicBezTo>
                  <a:cubicBezTo>
                    <a:pt x="1774" y="25581"/>
                    <a:pt x="0" y="21299"/>
                    <a:pt x="0" y="16834"/>
                  </a:cubicBezTo>
                  <a:lnTo>
                    <a:pt x="0" y="16834"/>
                  </a:lnTo>
                  <a:cubicBezTo>
                    <a:pt x="0" y="12370"/>
                    <a:pt x="1774" y="8088"/>
                    <a:pt x="4931" y="4931"/>
                  </a:cubicBezTo>
                  <a:cubicBezTo>
                    <a:pt x="8088" y="1774"/>
                    <a:pt x="12370" y="0"/>
                    <a:pt x="16834" y="0"/>
                  </a:cubicBezTo>
                  <a:close/>
                </a:path>
              </a:pathLst>
            </a:custGeom>
            <a:solidFill>
              <a:srgbClr val="DC5034"/>
            </a:solidFill>
          </p:spPr>
          <p:txBody>
            <a:bodyPr/>
            <a:lstStyle/>
            <a:p>
              <a:endParaRPr lang="en-US" sz="1400">
                <a:latin typeface="Arial" panose="020B0604020202020204" pitchFamily="34" charset="0"/>
                <a:cs typeface="Arial" panose="020B0604020202020204" pitchFamily="34" charset="0"/>
              </a:endParaRPr>
            </a:p>
          </p:txBody>
        </p:sp>
        <p:sp>
          <p:nvSpPr>
            <p:cNvPr id="21" name="TextBox 21"/>
            <p:cNvSpPr txBox="1"/>
            <p:nvPr/>
          </p:nvSpPr>
          <p:spPr>
            <a:xfrm>
              <a:off x="0" y="-38100"/>
              <a:ext cx="1093459" cy="71769"/>
            </a:xfrm>
            <a:prstGeom prst="rect">
              <a:avLst/>
            </a:prstGeom>
          </p:spPr>
          <p:txBody>
            <a:bodyPr lIns="50800" tIns="50800" rIns="50800" bIns="50800" rtlCol="0" anchor="ctr"/>
            <a:lstStyle/>
            <a:p>
              <a:pPr algn="ctr"/>
              <a:endParaRPr sz="1400">
                <a:latin typeface="Arial" panose="020B0604020202020204" pitchFamily="34" charset="0"/>
                <a:cs typeface="Arial" panose="020B0604020202020204" pitchFamily="34" charset="0"/>
              </a:endParaRPr>
            </a:p>
          </p:txBody>
        </p:sp>
      </p:grpSp>
      <p:grpSp>
        <p:nvGrpSpPr>
          <p:cNvPr id="22" name="Group 22"/>
          <p:cNvGrpSpPr/>
          <p:nvPr/>
        </p:nvGrpSpPr>
        <p:grpSpPr>
          <a:xfrm>
            <a:off x="6497940" y="2019300"/>
            <a:ext cx="5254020" cy="6018799"/>
            <a:chOff x="0" y="0"/>
            <a:chExt cx="1383775" cy="1585198"/>
          </a:xfrm>
        </p:grpSpPr>
        <p:sp>
          <p:nvSpPr>
            <p:cNvPr id="23" name="Freeform 23"/>
            <p:cNvSpPr/>
            <p:nvPr/>
          </p:nvSpPr>
          <p:spPr>
            <a:xfrm>
              <a:off x="0" y="0"/>
              <a:ext cx="1383775" cy="1585198"/>
            </a:xfrm>
            <a:custGeom>
              <a:avLst/>
              <a:gdLst/>
              <a:ahLst/>
              <a:cxnLst/>
              <a:rect l="l" t="t" r="r" b="b"/>
              <a:pathLst>
                <a:path w="1383775" h="1585198">
                  <a:moveTo>
                    <a:pt x="75150" y="0"/>
                  </a:moveTo>
                  <a:lnTo>
                    <a:pt x="1308625" y="0"/>
                  </a:lnTo>
                  <a:cubicBezTo>
                    <a:pt x="1350129" y="0"/>
                    <a:pt x="1383775" y="33646"/>
                    <a:pt x="1383775" y="75150"/>
                  </a:cubicBezTo>
                  <a:lnTo>
                    <a:pt x="1383775" y="1510048"/>
                  </a:lnTo>
                  <a:cubicBezTo>
                    <a:pt x="1383775" y="1551552"/>
                    <a:pt x="1350129" y="1585198"/>
                    <a:pt x="1308625" y="1585198"/>
                  </a:cubicBezTo>
                  <a:lnTo>
                    <a:pt x="75150" y="1585198"/>
                  </a:lnTo>
                  <a:cubicBezTo>
                    <a:pt x="33646" y="1585198"/>
                    <a:pt x="0" y="1551552"/>
                    <a:pt x="0" y="1510048"/>
                  </a:cubicBezTo>
                  <a:lnTo>
                    <a:pt x="0" y="75150"/>
                  </a:lnTo>
                  <a:cubicBezTo>
                    <a:pt x="0" y="33646"/>
                    <a:pt x="33646" y="0"/>
                    <a:pt x="75150" y="0"/>
                  </a:cubicBezTo>
                  <a:close/>
                </a:path>
              </a:pathLst>
            </a:custGeom>
            <a:solidFill>
              <a:srgbClr val="D0C4C5"/>
            </a:solidFill>
          </p:spPr>
          <p:txBody>
            <a:bodyPr/>
            <a:lstStyle/>
            <a:p>
              <a:endParaRPr lang="en-US" sz="1400">
                <a:latin typeface="Arial" panose="020B0604020202020204" pitchFamily="34" charset="0"/>
                <a:cs typeface="Arial" panose="020B0604020202020204" pitchFamily="34" charset="0"/>
              </a:endParaRPr>
            </a:p>
          </p:txBody>
        </p:sp>
        <p:sp>
          <p:nvSpPr>
            <p:cNvPr id="24" name="TextBox 24"/>
            <p:cNvSpPr txBox="1"/>
            <p:nvPr/>
          </p:nvSpPr>
          <p:spPr>
            <a:xfrm>
              <a:off x="0" y="-38100"/>
              <a:ext cx="1383775" cy="1623298"/>
            </a:xfrm>
            <a:prstGeom prst="rect">
              <a:avLst/>
            </a:prstGeom>
          </p:spPr>
          <p:txBody>
            <a:bodyPr lIns="50800" tIns="50800" rIns="50800" bIns="50800" rtlCol="0" anchor="ctr"/>
            <a:lstStyle/>
            <a:p>
              <a:pPr algn="ctr"/>
              <a:endParaRPr sz="1400">
                <a:latin typeface="Arial" panose="020B0604020202020204" pitchFamily="34" charset="0"/>
                <a:cs typeface="Arial" panose="020B0604020202020204" pitchFamily="34" charset="0"/>
              </a:endParaRPr>
            </a:p>
          </p:txBody>
        </p:sp>
      </p:grpSp>
      <p:grpSp>
        <p:nvGrpSpPr>
          <p:cNvPr id="25" name="Group 25"/>
          <p:cNvGrpSpPr/>
          <p:nvPr/>
        </p:nvGrpSpPr>
        <p:grpSpPr>
          <a:xfrm>
            <a:off x="8213560" y="2332683"/>
            <a:ext cx="1822779" cy="1822779"/>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E1A57"/>
            </a:solidFill>
          </p:spPr>
          <p:txBody>
            <a:bodyPr/>
            <a:lstStyle/>
            <a:p>
              <a:endParaRPr lang="en-US" sz="1400">
                <a:latin typeface="Arial" panose="020B0604020202020204" pitchFamily="34" charset="0"/>
                <a:cs typeface="Arial" panose="020B0604020202020204" pitchFamily="34" charset="0"/>
              </a:endParaRPr>
            </a:p>
          </p:txBody>
        </p:sp>
        <p:sp>
          <p:nvSpPr>
            <p:cNvPr id="27" name="TextBox 27"/>
            <p:cNvSpPr txBox="1"/>
            <p:nvPr/>
          </p:nvSpPr>
          <p:spPr>
            <a:xfrm>
              <a:off x="76200" y="38100"/>
              <a:ext cx="660400" cy="698500"/>
            </a:xfrm>
            <a:prstGeom prst="rect">
              <a:avLst/>
            </a:prstGeom>
          </p:spPr>
          <p:txBody>
            <a:bodyPr lIns="50800" tIns="50800" rIns="50800" bIns="50800" rtlCol="0" anchor="ctr"/>
            <a:lstStyle/>
            <a:p>
              <a:pPr algn="ctr"/>
              <a:endParaRPr sz="1400">
                <a:latin typeface="Arial" panose="020B0604020202020204" pitchFamily="34" charset="0"/>
                <a:cs typeface="Arial" panose="020B0604020202020204" pitchFamily="34" charset="0"/>
              </a:endParaRPr>
            </a:p>
          </p:txBody>
        </p:sp>
      </p:grpSp>
      <p:grpSp>
        <p:nvGrpSpPr>
          <p:cNvPr id="28" name="Group 28"/>
          <p:cNvGrpSpPr/>
          <p:nvPr/>
        </p:nvGrpSpPr>
        <p:grpSpPr>
          <a:xfrm>
            <a:off x="7049087" y="5853228"/>
            <a:ext cx="4151726" cy="127836"/>
            <a:chOff x="0" y="0"/>
            <a:chExt cx="1093459" cy="33669"/>
          </a:xfrm>
        </p:grpSpPr>
        <p:sp>
          <p:nvSpPr>
            <p:cNvPr id="29" name="Freeform 29"/>
            <p:cNvSpPr/>
            <p:nvPr/>
          </p:nvSpPr>
          <p:spPr>
            <a:xfrm>
              <a:off x="0" y="0"/>
              <a:ext cx="1093459" cy="33669"/>
            </a:xfrm>
            <a:custGeom>
              <a:avLst/>
              <a:gdLst/>
              <a:ahLst/>
              <a:cxnLst/>
              <a:rect l="l" t="t" r="r" b="b"/>
              <a:pathLst>
                <a:path w="1093459" h="33669">
                  <a:moveTo>
                    <a:pt x="16834" y="0"/>
                  </a:moveTo>
                  <a:lnTo>
                    <a:pt x="1076624" y="0"/>
                  </a:lnTo>
                  <a:cubicBezTo>
                    <a:pt x="1085922" y="0"/>
                    <a:pt x="1093459" y="7537"/>
                    <a:pt x="1093459" y="16834"/>
                  </a:cubicBezTo>
                  <a:lnTo>
                    <a:pt x="1093459" y="16834"/>
                  </a:lnTo>
                  <a:cubicBezTo>
                    <a:pt x="1093459" y="21299"/>
                    <a:pt x="1091685" y="25581"/>
                    <a:pt x="1088528" y="28738"/>
                  </a:cubicBezTo>
                  <a:cubicBezTo>
                    <a:pt x="1085371" y="31895"/>
                    <a:pt x="1081089" y="33669"/>
                    <a:pt x="1076624" y="33669"/>
                  </a:cubicBezTo>
                  <a:lnTo>
                    <a:pt x="16834" y="33669"/>
                  </a:lnTo>
                  <a:cubicBezTo>
                    <a:pt x="12370" y="33669"/>
                    <a:pt x="8088" y="31895"/>
                    <a:pt x="4931" y="28738"/>
                  </a:cubicBezTo>
                  <a:cubicBezTo>
                    <a:pt x="1774" y="25581"/>
                    <a:pt x="0" y="21299"/>
                    <a:pt x="0" y="16834"/>
                  </a:cubicBezTo>
                  <a:lnTo>
                    <a:pt x="0" y="16834"/>
                  </a:lnTo>
                  <a:cubicBezTo>
                    <a:pt x="0" y="12370"/>
                    <a:pt x="1774" y="8088"/>
                    <a:pt x="4931" y="4931"/>
                  </a:cubicBezTo>
                  <a:cubicBezTo>
                    <a:pt x="8088" y="1774"/>
                    <a:pt x="12370" y="0"/>
                    <a:pt x="16834" y="0"/>
                  </a:cubicBezTo>
                  <a:close/>
                </a:path>
              </a:pathLst>
            </a:custGeom>
            <a:solidFill>
              <a:srgbClr val="DC5034"/>
            </a:solidFill>
          </p:spPr>
          <p:txBody>
            <a:bodyPr/>
            <a:lstStyle/>
            <a:p>
              <a:endParaRPr lang="en-US" sz="1400">
                <a:latin typeface="Arial" panose="020B0604020202020204" pitchFamily="34" charset="0"/>
                <a:cs typeface="Arial" panose="020B0604020202020204" pitchFamily="34" charset="0"/>
              </a:endParaRPr>
            </a:p>
          </p:txBody>
        </p:sp>
        <p:sp>
          <p:nvSpPr>
            <p:cNvPr id="30" name="TextBox 30"/>
            <p:cNvSpPr txBox="1"/>
            <p:nvPr/>
          </p:nvSpPr>
          <p:spPr>
            <a:xfrm>
              <a:off x="0" y="-38100"/>
              <a:ext cx="1093459" cy="71769"/>
            </a:xfrm>
            <a:prstGeom prst="rect">
              <a:avLst/>
            </a:prstGeom>
          </p:spPr>
          <p:txBody>
            <a:bodyPr lIns="50800" tIns="50800" rIns="50800" bIns="50800" rtlCol="0" anchor="ctr"/>
            <a:lstStyle/>
            <a:p>
              <a:pPr algn="ctr"/>
              <a:endParaRPr sz="1400">
                <a:latin typeface="Arial" panose="020B0604020202020204" pitchFamily="34" charset="0"/>
                <a:cs typeface="Arial" panose="020B0604020202020204" pitchFamily="34" charset="0"/>
              </a:endParaRPr>
            </a:p>
          </p:txBody>
        </p:sp>
      </p:grpSp>
      <p:grpSp>
        <p:nvGrpSpPr>
          <p:cNvPr id="31" name="Group 31"/>
          <p:cNvGrpSpPr/>
          <p:nvPr/>
        </p:nvGrpSpPr>
        <p:grpSpPr>
          <a:xfrm>
            <a:off x="12656835" y="2019300"/>
            <a:ext cx="5254020" cy="6018799"/>
            <a:chOff x="0" y="0"/>
            <a:chExt cx="1383775" cy="1585198"/>
          </a:xfrm>
        </p:grpSpPr>
        <p:sp>
          <p:nvSpPr>
            <p:cNvPr id="32" name="Freeform 32"/>
            <p:cNvSpPr/>
            <p:nvPr/>
          </p:nvSpPr>
          <p:spPr>
            <a:xfrm>
              <a:off x="0" y="0"/>
              <a:ext cx="1383775" cy="1585198"/>
            </a:xfrm>
            <a:custGeom>
              <a:avLst/>
              <a:gdLst/>
              <a:ahLst/>
              <a:cxnLst/>
              <a:rect l="l" t="t" r="r" b="b"/>
              <a:pathLst>
                <a:path w="1383775" h="1585198">
                  <a:moveTo>
                    <a:pt x="75150" y="0"/>
                  </a:moveTo>
                  <a:lnTo>
                    <a:pt x="1308625" y="0"/>
                  </a:lnTo>
                  <a:cubicBezTo>
                    <a:pt x="1350129" y="0"/>
                    <a:pt x="1383775" y="33646"/>
                    <a:pt x="1383775" y="75150"/>
                  </a:cubicBezTo>
                  <a:lnTo>
                    <a:pt x="1383775" y="1510048"/>
                  </a:lnTo>
                  <a:cubicBezTo>
                    <a:pt x="1383775" y="1551552"/>
                    <a:pt x="1350129" y="1585198"/>
                    <a:pt x="1308625" y="1585198"/>
                  </a:cubicBezTo>
                  <a:lnTo>
                    <a:pt x="75150" y="1585198"/>
                  </a:lnTo>
                  <a:cubicBezTo>
                    <a:pt x="33646" y="1585198"/>
                    <a:pt x="0" y="1551552"/>
                    <a:pt x="0" y="1510048"/>
                  </a:cubicBezTo>
                  <a:lnTo>
                    <a:pt x="0" y="75150"/>
                  </a:lnTo>
                  <a:cubicBezTo>
                    <a:pt x="0" y="33646"/>
                    <a:pt x="33646" y="0"/>
                    <a:pt x="75150" y="0"/>
                  </a:cubicBezTo>
                  <a:close/>
                </a:path>
              </a:pathLst>
            </a:custGeom>
            <a:solidFill>
              <a:srgbClr val="D0C4C5"/>
            </a:solidFill>
          </p:spPr>
          <p:txBody>
            <a:bodyPr/>
            <a:lstStyle/>
            <a:p>
              <a:endParaRPr lang="en-US" sz="1400">
                <a:latin typeface="Arial" panose="020B0604020202020204" pitchFamily="34" charset="0"/>
                <a:cs typeface="Arial" panose="020B0604020202020204" pitchFamily="34" charset="0"/>
              </a:endParaRPr>
            </a:p>
          </p:txBody>
        </p:sp>
        <p:sp>
          <p:nvSpPr>
            <p:cNvPr id="33" name="TextBox 33"/>
            <p:cNvSpPr txBox="1"/>
            <p:nvPr/>
          </p:nvSpPr>
          <p:spPr>
            <a:xfrm>
              <a:off x="0" y="-38100"/>
              <a:ext cx="1383775" cy="1623298"/>
            </a:xfrm>
            <a:prstGeom prst="rect">
              <a:avLst/>
            </a:prstGeom>
          </p:spPr>
          <p:txBody>
            <a:bodyPr lIns="50800" tIns="50800" rIns="50800" bIns="50800" rtlCol="0" anchor="ctr"/>
            <a:lstStyle/>
            <a:p>
              <a:pPr algn="ctr"/>
              <a:endParaRPr sz="1400">
                <a:latin typeface="Arial" panose="020B0604020202020204" pitchFamily="34" charset="0"/>
                <a:cs typeface="Arial" panose="020B0604020202020204" pitchFamily="34" charset="0"/>
              </a:endParaRPr>
            </a:p>
          </p:txBody>
        </p:sp>
      </p:grpSp>
      <p:grpSp>
        <p:nvGrpSpPr>
          <p:cNvPr id="34" name="Group 34"/>
          <p:cNvGrpSpPr/>
          <p:nvPr/>
        </p:nvGrpSpPr>
        <p:grpSpPr>
          <a:xfrm>
            <a:off x="14372455" y="2332683"/>
            <a:ext cx="1822779" cy="1822779"/>
            <a:chOff x="0" y="0"/>
            <a:chExt cx="812800" cy="812800"/>
          </a:xfrm>
        </p:grpSpPr>
        <p:sp>
          <p:nvSpPr>
            <p:cNvPr id="35" name="Freeform 3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E1A57"/>
            </a:solidFill>
          </p:spPr>
          <p:txBody>
            <a:bodyPr/>
            <a:lstStyle/>
            <a:p>
              <a:endParaRPr lang="en-US" sz="1400">
                <a:latin typeface="Arial" panose="020B0604020202020204" pitchFamily="34" charset="0"/>
                <a:cs typeface="Arial" panose="020B0604020202020204" pitchFamily="34" charset="0"/>
              </a:endParaRPr>
            </a:p>
          </p:txBody>
        </p:sp>
        <p:sp>
          <p:nvSpPr>
            <p:cNvPr id="36" name="TextBox 36"/>
            <p:cNvSpPr txBox="1"/>
            <p:nvPr/>
          </p:nvSpPr>
          <p:spPr>
            <a:xfrm>
              <a:off x="76200" y="38100"/>
              <a:ext cx="660400" cy="698500"/>
            </a:xfrm>
            <a:prstGeom prst="rect">
              <a:avLst/>
            </a:prstGeom>
          </p:spPr>
          <p:txBody>
            <a:bodyPr lIns="50800" tIns="50800" rIns="50800" bIns="50800" rtlCol="0" anchor="ctr"/>
            <a:lstStyle/>
            <a:p>
              <a:pPr algn="ctr"/>
              <a:endParaRPr sz="1400">
                <a:latin typeface="Arial" panose="020B0604020202020204" pitchFamily="34" charset="0"/>
                <a:cs typeface="Arial" panose="020B0604020202020204" pitchFamily="34" charset="0"/>
              </a:endParaRPr>
            </a:p>
          </p:txBody>
        </p:sp>
      </p:grpSp>
      <p:grpSp>
        <p:nvGrpSpPr>
          <p:cNvPr id="37" name="Group 37"/>
          <p:cNvGrpSpPr/>
          <p:nvPr/>
        </p:nvGrpSpPr>
        <p:grpSpPr>
          <a:xfrm>
            <a:off x="13207982" y="5853228"/>
            <a:ext cx="4151726" cy="127836"/>
            <a:chOff x="0" y="0"/>
            <a:chExt cx="1093459" cy="33669"/>
          </a:xfrm>
        </p:grpSpPr>
        <p:sp>
          <p:nvSpPr>
            <p:cNvPr id="38" name="Freeform 38"/>
            <p:cNvSpPr/>
            <p:nvPr/>
          </p:nvSpPr>
          <p:spPr>
            <a:xfrm>
              <a:off x="0" y="0"/>
              <a:ext cx="1093459" cy="33669"/>
            </a:xfrm>
            <a:custGeom>
              <a:avLst/>
              <a:gdLst/>
              <a:ahLst/>
              <a:cxnLst/>
              <a:rect l="l" t="t" r="r" b="b"/>
              <a:pathLst>
                <a:path w="1093459" h="33669">
                  <a:moveTo>
                    <a:pt x="16834" y="0"/>
                  </a:moveTo>
                  <a:lnTo>
                    <a:pt x="1076624" y="0"/>
                  </a:lnTo>
                  <a:cubicBezTo>
                    <a:pt x="1085922" y="0"/>
                    <a:pt x="1093459" y="7537"/>
                    <a:pt x="1093459" y="16834"/>
                  </a:cubicBezTo>
                  <a:lnTo>
                    <a:pt x="1093459" y="16834"/>
                  </a:lnTo>
                  <a:cubicBezTo>
                    <a:pt x="1093459" y="21299"/>
                    <a:pt x="1091685" y="25581"/>
                    <a:pt x="1088528" y="28738"/>
                  </a:cubicBezTo>
                  <a:cubicBezTo>
                    <a:pt x="1085371" y="31895"/>
                    <a:pt x="1081089" y="33669"/>
                    <a:pt x="1076624" y="33669"/>
                  </a:cubicBezTo>
                  <a:lnTo>
                    <a:pt x="16834" y="33669"/>
                  </a:lnTo>
                  <a:cubicBezTo>
                    <a:pt x="12370" y="33669"/>
                    <a:pt x="8088" y="31895"/>
                    <a:pt x="4931" y="28738"/>
                  </a:cubicBezTo>
                  <a:cubicBezTo>
                    <a:pt x="1774" y="25581"/>
                    <a:pt x="0" y="21299"/>
                    <a:pt x="0" y="16834"/>
                  </a:cubicBezTo>
                  <a:lnTo>
                    <a:pt x="0" y="16834"/>
                  </a:lnTo>
                  <a:cubicBezTo>
                    <a:pt x="0" y="12370"/>
                    <a:pt x="1774" y="8088"/>
                    <a:pt x="4931" y="4931"/>
                  </a:cubicBezTo>
                  <a:cubicBezTo>
                    <a:pt x="8088" y="1774"/>
                    <a:pt x="12370" y="0"/>
                    <a:pt x="16834" y="0"/>
                  </a:cubicBezTo>
                  <a:close/>
                </a:path>
              </a:pathLst>
            </a:custGeom>
            <a:solidFill>
              <a:srgbClr val="DC5034"/>
            </a:solidFill>
          </p:spPr>
          <p:txBody>
            <a:bodyPr/>
            <a:lstStyle/>
            <a:p>
              <a:endParaRPr lang="en-US" sz="1400">
                <a:latin typeface="Arial" panose="020B0604020202020204" pitchFamily="34" charset="0"/>
                <a:cs typeface="Arial" panose="020B0604020202020204" pitchFamily="34" charset="0"/>
              </a:endParaRPr>
            </a:p>
          </p:txBody>
        </p:sp>
        <p:sp>
          <p:nvSpPr>
            <p:cNvPr id="39" name="TextBox 39"/>
            <p:cNvSpPr txBox="1"/>
            <p:nvPr/>
          </p:nvSpPr>
          <p:spPr>
            <a:xfrm>
              <a:off x="0" y="-38100"/>
              <a:ext cx="1093459" cy="71769"/>
            </a:xfrm>
            <a:prstGeom prst="rect">
              <a:avLst/>
            </a:prstGeom>
          </p:spPr>
          <p:txBody>
            <a:bodyPr lIns="50800" tIns="50800" rIns="50800" bIns="50800" rtlCol="0" anchor="ctr"/>
            <a:lstStyle/>
            <a:p>
              <a:pPr algn="ctr"/>
              <a:endParaRPr sz="1400">
                <a:latin typeface="Arial" panose="020B0604020202020204" pitchFamily="34" charset="0"/>
                <a:cs typeface="Arial" panose="020B0604020202020204" pitchFamily="34" charset="0"/>
              </a:endParaRPr>
            </a:p>
          </p:txBody>
        </p:sp>
      </p:grpSp>
      <p:sp>
        <p:nvSpPr>
          <p:cNvPr id="40" name="Freeform 40"/>
          <p:cNvSpPr/>
          <p:nvPr/>
        </p:nvSpPr>
        <p:spPr>
          <a:xfrm>
            <a:off x="8461847" y="2846211"/>
            <a:ext cx="1326206" cy="795724"/>
          </a:xfrm>
          <a:custGeom>
            <a:avLst/>
            <a:gdLst/>
            <a:ahLst/>
            <a:cxnLst/>
            <a:rect l="l" t="t" r="r" b="b"/>
            <a:pathLst>
              <a:path w="1326206" h="795724">
                <a:moveTo>
                  <a:pt x="0" y="0"/>
                </a:moveTo>
                <a:lnTo>
                  <a:pt x="1326206" y="0"/>
                </a:lnTo>
                <a:lnTo>
                  <a:pt x="1326206" y="795723"/>
                </a:lnTo>
                <a:lnTo>
                  <a:pt x="0" y="79572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sz="1400">
              <a:latin typeface="Arial" panose="020B0604020202020204" pitchFamily="34" charset="0"/>
              <a:cs typeface="Arial" panose="020B0604020202020204" pitchFamily="34" charset="0"/>
            </a:endParaRPr>
          </a:p>
        </p:txBody>
      </p:sp>
      <p:sp>
        <p:nvSpPr>
          <p:cNvPr id="41" name="Freeform 41"/>
          <p:cNvSpPr/>
          <p:nvPr/>
        </p:nvSpPr>
        <p:spPr>
          <a:xfrm>
            <a:off x="2507250" y="2632729"/>
            <a:ext cx="923034" cy="1257968"/>
          </a:xfrm>
          <a:custGeom>
            <a:avLst/>
            <a:gdLst/>
            <a:ahLst/>
            <a:cxnLst/>
            <a:rect l="l" t="t" r="r" b="b"/>
            <a:pathLst>
              <a:path w="923034" h="1257968">
                <a:moveTo>
                  <a:pt x="0" y="0"/>
                </a:moveTo>
                <a:lnTo>
                  <a:pt x="923034" y="0"/>
                </a:lnTo>
                <a:lnTo>
                  <a:pt x="923034" y="1257968"/>
                </a:lnTo>
                <a:lnTo>
                  <a:pt x="0" y="125796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sz="1400">
              <a:latin typeface="Arial" panose="020B0604020202020204" pitchFamily="34" charset="0"/>
              <a:cs typeface="Arial" panose="020B0604020202020204" pitchFamily="34" charset="0"/>
            </a:endParaRPr>
          </a:p>
        </p:txBody>
      </p:sp>
      <p:sp>
        <p:nvSpPr>
          <p:cNvPr id="42" name="Freeform 42"/>
          <p:cNvSpPr/>
          <p:nvPr/>
        </p:nvSpPr>
        <p:spPr>
          <a:xfrm>
            <a:off x="14631125" y="2615089"/>
            <a:ext cx="1305438" cy="1257968"/>
          </a:xfrm>
          <a:custGeom>
            <a:avLst/>
            <a:gdLst/>
            <a:ahLst/>
            <a:cxnLst/>
            <a:rect l="l" t="t" r="r" b="b"/>
            <a:pathLst>
              <a:path w="1305438" h="1257968">
                <a:moveTo>
                  <a:pt x="0" y="0"/>
                </a:moveTo>
                <a:lnTo>
                  <a:pt x="1305439" y="0"/>
                </a:lnTo>
                <a:lnTo>
                  <a:pt x="1305439" y="1257967"/>
                </a:lnTo>
                <a:lnTo>
                  <a:pt x="0" y="125796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sz="1400">
              <a:latin typeface="Arial" panose="020B0604020202020204" pitchFamily="34" charset="0"/>
              <a:cs typeface="Arial" panose="020B0604020202020204" pitchFamily="34" charset="0"/>
            </a:endParaRPr>
          </a:p>
        </p:txBody>
      </p:sp>
      <p:sp>
        <p:nvSpPr>
          <p:cNvPr id="43" name="TextBox 43"/>
          <p:cNvSpPr txBox="1"/>
          <p:nvPr/>
        </p:nvSpPr>
        <p:spPr>
          <a:xfrm>
            <a:off x="341757" y="611328"/>
            <a:ext cx="12270466" cy="615553"/>
          </a:xfrm>
          <a:prstGeom prst="rect">
            <a:avLst/>
          </a:prstGeom>
        </p:spPr>
        <p:txBody>
          <a:bodyPr lIns="0" tIns="0" rIns="0" bIns="0" rtlCol="0" anchor="t">
            <a:spAutoFit/>
          </a:bodyPr>
          <a:lstStyle/>
          <a:p>
            <a:r>
              <a:rPr lang="en-US" sz="4000" b="1" dirty="0">
                <a:solidFill>
                  <a:srgbClr val="FEFFFF"/>
                </a:solidFill>
                <a:latin typeface="Arial" panose="020B0604020202020204" pitchFamily="34" charset="0"/>
                <a:ea typeface="Calibri (MS) Bold"/>
                <a:cs typeface="Arial" panose="020B0604020202020204" pitchFamily="34" charset="0"/>
                <a:sym typeface="Calibri (MS) Bold"/>
              </a:rPr>
              <a:t>The Case for Metabolic Management in Psoriasis</a:t>
            </a:r>
          </a:p>
        </p:txBody>
      </p:sp>
      <p:sp>
        <p:nvSpPr>
          <p:cNvPr id="44" name="TextBox 44"/>
          <p:cNvSpPr txBox="1"/>
          <p:nvPr/>
        </p:nvSpPr>
        <p:spPr>
          <a:xfrm>
            <a:off x="341757" y="4511572"/>
            <a:ext cx="5254020" cy="1107996"/>
          </a:xfrm>
          <a:prstGeom prst="rect">
            <a:avLst/>
          </a:prstGeom>
        </p:spPr>
        <p:txBody>
          <a:bodyPr lIns="0" tIns="0" rIns="0" bIns="0" rtlCol="0" anchor="t">
            <a:spAutoFit/>
          </a:bodyPr>
          <a:lstStyle/>
          <a:p>
            <a:pPr algn="ctr"/>
            <a:r>
              <a:rPr lang="en-US" sz="2400" b="1" dirty="0">
                <a:solidFill>
                  <a:srgbClr val="3E1A57"/>
                </a:solidFill>
                <a:latin typeface="Arial" panose="020B0604020202020204" pitchFamily="34" charset="0"/>
                <a:ea typeface="Calibri (MS) Bold"/>
                <a:cs typeface="Arial" panose="020B0604020202020204" pitchFamily="34" charset="0"/>
                <a:sym typeface="Calibri (MS) Bold"/>
              </a:rPr>
              <a:t>Elevated risk of metabolic syndrome and major adverse cardiovascular events</a:t>
            </a:r>
          </a:p>
        </p:txBody>
      </p:sp>
      <p:sp>
        <p:nvSpPr>
          <p:cNvPr id="45" name="TextBox 45"/>
          <p:cNvSpPr txBox="1"/>
          <p:nvPr/>
        </p:nvSpPr>
        <p:spPr>
          <a:xfrm>
            <a:off x="1235434" y="6171597"/>
            <a:ext cx="3466665" cy="615553"/>
          </a:xfrm>
          <a:prstGeom prst="rect">
            <a:avLst/>
          </a:prstGeom>
        </p:spPr>
        <p:txBody>
          <a:bodyPr lIns="0" tIns="0" rIns="0" bIns="0" rtlCol="0" anchor="t">
            <a:spAutoFit/>
          </a:bodyPr>
          <a:lstStyle/>
          <a:p>
            <a:pPr algn="ctr"/>
            <a:r>
              <a:rPr lang="en-US" sz="2000" dirty="0">
                <a:solidFill>
                  <a:srgbClr val="862665"/>
                </a:solidFill>
                <a:latin typeface="Arial" panose="020B0604020202020204" pitchFamily="34" charset="0"/>
                <a:ea typeface="Calibri (MS) Bold Italics"/>
                <a:cs typeface="Arial" panose="020B0604020202020204" pitchFamily="34" charset="0"/>
                <a:sym typeface="Calibri (MS) Bold Italics"/>
              </a:rPr>
              <a:t>Risk rises with increasing skin disease severity</a:t>
            </a:r>
          </a:p>
        </p:txBody>
      </p:sp>
      <p:sp>
        <p:nvSpPr>
          <p:cNvPr id="46" name="TextBox 46"/>
          <p:cNvSpPr txBox="1"/>
          <p:nvPr/>
        </p:nvSpPr>
        <p:spPr>
          <a:xfrm>
            <a:off x="6638777" y="4511571"/>
            <a:ext cx="4972343" cy="1107996"/>
          </a:xfrm>
          <a:prstGeom prst="rect">
            <a:avLst/>
          </a:prstGeom>
        </p:spPr>
        <p:txBody>
          <a:bodyPr wrap="square" lIns="0" tIns="0" rIns="0" bIns="0" rtlCol="0" anchor="t">
            <a:spAutoFit/>
          </a:bodyPr>
          <a:lstStyle/>
          <a:p>
            <a:pPr algn="ctr"/>
            <a:r>
              <a:rPr lang="en-US" sz="2400" b="1" dirty="0">
                <a:solidFill>
                  <a:srgbClr val="3E1A57"/>
                </a:solidFill>
                <a:latin typeface="Arial" panose="020B0604020202020204" pitchFamily="34" charset="0"/>
                <a:ea typeface="Calibri (MS) Bold"/>
                <a:cs typeface="Arial" panose="020B0604020202020204" pitchFamily="34" charset="0"/>
                <a:sym typeface="Calibri (MS) Bold"/>
              </a:rPr>
              <a:t>Obesity increases disease severity and hinders treatment response</a:t>
            </a:r>
          </a:p>
        </p:txBody>
      </p:sp>
      <p:sp>
        <p:nvSpPr>
          <p:cNvPr id="47" name="TextBox 47"/>
          <p:cNvSpPr txBox="1"/>
          <p:nvPr/>
        </p:nvSpPr>
        <p:spPr>
          <a:xfrm>
            <a:off x="7391618" y="6171597"/>
            <a:ext cx="3466665" cy="1231106"/>
          </a:xfrm>
          <a:prstGeom prst="rect">
            <a:avLst/>
          </a:prstGeom>
        </p:spPr>
        <p:txBody>
          <a:bodyPr lIns="0" tIns="0" rIns="0" bIns="0" rtlCol="0" anchor="t">
            <a:spAutoFit/>
          </a:bodyPr>
          <a:lstStyle/>
          <a:p>
            <a:pPr algn="ctr"/>
            <a:r>
              <a:rPr lang="en-US" sz="2000" dirty="0">
                <a:solidFill>
                  <a:srgbClr val="862665"/>
                </a:solidFill>
                <a:latin typeface="Arial" panose="020B0604020202020204" pitchFamily="34" charset="0"/>
                <a:ea typeface="Calibri (MS) Bold Italics"/>
                <a:cs typeface="Arial" panose="020B0604020202020204" pitchFamily="34" charset="0"/>
                <a:sym typeface="Calibri (MS) Bold Italics"/>
              </a:rPr>
              <a:t>Adiposity should be considered a primary target of effective psoriasis therapy in overweight or obese patients</a:t>
            </a:r>
          </a:p>
        </p:txBody>
      </p:sp>
      <p:sp>
        <p:nvSpPr>
          <p:cNvPr id="48" name="TextBox 48"/>
          <p:cNvSpPr txBox="1"/>
          <p:nvPr/>
        </p:nvSpPr>
        <p:spPr>
          <a:xfrm>
            <a:off x="12784923" y="4511572"/>
            <a:ext cx="4997841" cy="1107996"/>
          </a:xfrm>
          <a:prstGeom prst="rect">
            <a:avLst/>
          </a:prstGeom>
        </p:spPr>
        <p:txBody>
          <a:bodyPr wrap="square" lIns="0" tIns="0" rIns="0" bIns="0" rtlCol="0" anchor="t">
            <a:spAutoFit/>
          </a:bodyPr>
          <a:lstStyle/>
          <a:p>
            <a:pPr algn="ctr"/>
            <a:r>
              <a:rPr lang="en-US" sz="2400" b="1" dirty="0">
                <a:solidFill>
                  <a:srgbClr val="3E1A57"/>
                </a:solidFill>
                <a:latin typeface="Arial" panose="020B0604020202020204" pitchFamily="34" charset="0"/>
                <a:ea typeface="Calibri (MS) Bold"/>
                <a:cs typeface="Arial" panose="020B0604020202020204" pitchFamily="34" charset="0"/>
                <a:sym typeface="Calibri (MS) Bold"/>
              </a:rPr>
              <a:t>Obesity and cardiovascular disease risk contribute to psoriasis pathogenesis</a:t>
            </a:r>
          </a:p>
        </p:txBody>
      </p:sp>
      <p:sp>
        <p:nvSpPr>
          <p:cNvPr id="49" name="TextBox 49"/>
          <p:cNvSpPr txBox="1"/>
          <p:nvPr/>
        </p:nvSpPr>
        <p:spPr>
          <a:xfrm>
            <a:off x="13550512" y="6171597"/>
            <a:ext cx="3466665" cy="615553"/>
          </a:xfrm>
          <a:prstGeom prst="rect">
            <a:avLst/>
          </a:prstGeom>
        </p:spPr>
        <p:txBody>
          <a:bodyPr lIns="0" tIns="0" rIns="0" bIns="0" rtlCol="0" anchor="t">
            <a:spAutoFit/>
          </a:bodyPr>
          <a:lstStyle/>
          <a:p>
            <a:pPr algn="ctr"/>
            <a:r>
              <a:rPr lang="en-US" sz="2000" dirty="0">
                <a:solidFill>
                  <a:srgbClr val="862665"/>
                </a:solidFill>
                <a:latin typeface="Arial" panose="020B0604020202020204" pitchFamily="34" charset="0"/>
                <a:ea typeface="Calibri (MS) Bold Italics"/>
                <a:cs typeface="Arial" panose="020B0604020202020204" pitchFamily="34" charset="0"/>
                <a:sym typeface="Calibri (MS) Bold Italics"/>
              </a:rPr>
              <a:t>Demonstrated via Mendelian randomization studies</a:t>
            </a:r>
          </a:p>
        </p:txBody>
      </p:sp>
      <p:sp>
        <p:nvSpPr>
          <p:cNvPr id="50" name="TextBox 50"/>
          <p:cNvSpPr txBox="1"/>
          <p:nvPr/>
        </p:nvSpPr>
        <p:spPr>
          <a:xfrm>
            <a:off x="499915" y="8308251"/>
            <a:ext cx="14783930" cy="615553"/>
          </a:xfrm>
          <a:prstGeom prst="rect">
            <a:avLst/>
          </a:prstGeom>
        </p:spPr>
        <p:txBody>
          <a:bodyPr lIns="0" tIns="0" rIns="0" bIns="0" rtlCol="0" anchor="t">
            <a:spAutoFit/>
          </a:bodyPr>
          <a:lstStyle/>
          <a:p>
            <a:pPr algn="ctr"/>
            <a:r>
              <a:rPr lang="en-US" sz="2000" b="1" dirty="0">
                <a:solidFill>
                  <a:srgbClr val="FFFFFF"/>
                </a:solidFill>
                <a:latin typeface="Arial" panose="020B0604020202020204" pitchFamily="34" charset="0"/>
                <a:ea typeface="Calibri (MS) Bold"/>
                <a:cs typeface="Arial" panose="020B0604020202020204" pitchFamily="34" charset="0"/>
                <a:sym typeface="Calibri (MS) Bold"/>
              </a:rPr>
              <a:t>Key message:</a:t>
            </a:r>
            <a:r>
              <a:rPr lang="en-US" sz="2000" dirty="0">
                <a:solidFill>
                  <a:srgbClr val="FFFFFF"/>
                </a:solidFill>
                <a:latin typeface="Arial" panose="020B0604020202020204" pitchFamily="34" charset="0"/>
                <a:ea typeface="Calibri (MS)"/>
                <a:cs typeface="Arial" panose="020B0604020202020204" pitchFamily="34" charset="0"/>
                <a:sym typeface="Calibri (MS)"/>
              </a:rPr>
              <a:t> Psoriasis is an inflammatory disease strongly associated with metabolic disease. Adiposity should be considered a primary target of effective psoriasis therapy in overweight or obese patients.</a:t>
            </a:r>
          </a:p>
        </p:txBody>
      </p:sp>
      <p:sp>
        <p:nvSpPr>
          <p:cNvPr id="52" name="TextBox 40">
            <a:extLst>
              <a:ext uri="{FF2B5EF4-FFF2-40B4-BE49-F238E27FC236}">
                <a16:creationId xmlns:a16="http://schemas.microsoft.com/office/drawing/2014/main" id="{AC46C1CC-DCF1-C40C-5E8D-388000CF2B75}"/>
              </a:ext>
            </a:extLst>
          </p:cNvPr>
          <p:cNvSpPr txBox="1"/>
          <p:nvPr/>
        </p:nvSpPr>
        <p:spPr>
          <a:xfrm>
            <a:off x="381000" y="9639300"/>
            <a:ext cx="11277600" cy="430887"/>
          </a:xfrm>
          <a:prstGeom prst="rect">
            <a:avLst/>
          </a:prstGeom>
        </p:spPr>
        <p:txBody>
          <a:bodyPr wrap="square" lIns="0" tIns="0" rIns="0" bIns="0" rtlCol="0" anchor="t">
            <a:spAutoFit/>
          </a:bodyPr>
          <a:lstStyle/>
          <a:p>
            <a:r>
              <a:rPr lang="en-US" sz="1400" dirty="0">
                <a:solidFill>
                  <a:srgbClr val="491A6B"/>
                </a:solidFill>
                <a:latin typeface="Arial" panose="020B0604020202020204" pitchFamily="34" charset="0"/>
                <a:cs typeface="Arial" panose="020B0604020202020204" pitchFamily="34" charset="0"/>
              </a:rPr>
              <a:t>Strober BE, Treichel AM, Bowcock AM, et al. Bridging Psoriasis and Metabolic Comorbidities: Toward Comprehensive Patient Management. Priorities from the International Psoriasis Council. </a:t>
            </a:r>
            <a:r>
              <a:rPr lang="en-US" sz="1400" i="1" dirty="0">
                <a:solidFill>
                  <a:srgbClr val="491A6B"/>
                </a:solidFill>
                <a:latin typeface="Arial" panose="020B0604020202020204" pitchFamily="34" charset="0"/>
                <a:cs typeface="Arial" panose="020B0604020202020204" pitchFamily="34" charset="0"/>
              </a:rPr>
              <a:t>J Am Acad Dermatol</a:t>
            </a:r>
            <a:r>
              <a:rPr lang="en-US" sz="1400" dirty="0">
                <a:solidFill>
                  <a:srgbClr val="491A6B"/>
                </a:solidFill>
                <a:latin typeface="Arial" panose="020B0604020202020204" pitchFamily="34" charset="0"/>
                <a:cs typeface="Arial" panose="020B0604020202020204" pitchFamily="34" charset="0"/>
              </a:rPr>
              <a:t>. Published online July 25, 2026. doi:10.1016/j.jaad.2026.07.066</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grpSp>
        <p:nvGrpSpPr>
          <p:cNvPr id="2" name="Group 2"/>
          <p:cNvGrpSpPr/>
          <p:nvPr/>
        </p:nvGrpSpPr>
        <p:grpSpPr>
          <a:xfrm>
            <a:off x="-19050" y="-21946"/>
            <a:ext cx="18288000" cy="1895399"/>
            <a:chOff x="0" y="0"/>
            <a:chExt cx="24384000" cy="2527198"/>
          </a:xfrm>
        </p:grpSpPr>
        <p:sp>
          <p:nvSpPr>
            <p:cNvPr id="3" name="Freeform 3"/>
            <p:cNvSpPr/>
            <p:nvPr/>
          </p:nvSpPr>
          <p:spPr>
            <a:xfrm flipH="1" flipV="1">
              <a:off x="0" y="0"/>
              <a:ext cx="24384000" cy="2527173"/>
            </a:xfrm>
            <a:custGeom>
              <a:avLst/>
              <a:gdLst/>
              <a:ahLst/>
              <a:cxnLst/>
              <a:rect l="l" t="t" r="r" b="b"/>
              <a:pathLst>
                <a:path w="24384000" h="2527173">
                  <a:moveTo>
                    <a:pt x="24384000" y="2527173"/>
                  </a:moveTo>
                  <a:lnTo>
                    <a:pt x="0" y="2527173"/>
                  </a:lnTo>
                  <a:lnTo>
                    <a:pt x="0" y="0"/>
                  </a:lnTo>
                  <a:lnTo>
                    <a:pt x="24384000" y="0"/>
                  </a:lnTo>
                  <a:lnTo>
                    <a:pt x="24384000" y="2527173"/>
                  </a:lnTo>
                  <a:close/>
                </a:path>
              </a:pathLst>
            </a:custGeom>
            <a:blipFill>
              <a:blip r:embed="rId2">
                <a:alphaModFix amt="93000"/>
              </a:blip>
              <a:stretch>
                <a:fillRect l="-17604" t="-175780" r="-21452" b="-323028"/>
              </a:stretch>
            </a:blipFill>
          </p:spPr>
          <p:txBody>
            <a:bodyPr/>
            <a:lstStyle/>
            <a:p>
              <a:endParaRPr lang="en-US" sz="1400">
                <a:latin typeface="Arial" panose="020B0604020202020204" pitchFamily="34" charset="0"/>
                <a:cs typeface="Arial" panose="020B0604020202020204" pitchFamily="34" charset="0"/>
              </a:endParaRPr>
            </a:p>
          </p:txBody>
        </p:sp>
      </p:grpSp>
      <p:grpSp>
        <p:nvGrpSpPr>
          <p:cNvPr id="4" name="Group 4"/>
          <p:cNvGrpSpPr/>
          <p:nvPr/>
        </p:nvGrpSpPr>
        <p:grpSpPr>
          <a:xfrm>
            <a:off x="-19050" y="-21946"/>
            <a:ext cx="16487356" cy="1895446"/>
            <a:chOff x="0" y="0"/>
            <a:chExt cx="21983141" cy="2527262"/>
          </a:xfrm>
        </p:grpSpPr>
        <p:sp>
          <p:nvSpPr>
            <p:cNvPr id="5" name="Freeform 5"/>
            <p:cNvSpPr/>
            <p:nvPr/>
          </p:nvSpPr>
          <p:spPr>
            <a:xfrm>
              <a:off x="0" y="0"/>
              <a:ext cx="21983192" cy="2527300"/>
            </a:xfrm>
            <a:custGeom>
              <a:avLst/>
              <a:gdLst/>
              <a:ahLst/>
              <a:cxnLst/>
              <a:rect l="l" t="t" r="r" b="b"/>
              <a:pathLst>
                <a:path w="21983192" h="2527300">
                  <a:moveTo>
                    <a:pt x="0" y="10033"/>
                  </a:moveTo>
                  <a:lnTo>
                    <a:pt x="21983192" y="0"/>
                  </a:lnTo>
                  <a:lnTo>
                    <a:pt x="20369276" y="2527300"/>
                  </a:lnTo>
                  <a:lnTo>
                    <a:pt x="0" y="2524125"/>
                  </a:lnTo>
                  <a:lnTo>
                    <a:pt x="0" y="10033"/>
                  </a:lnTo>
                  <a:close/>
                </a:path>
              </a:pathLst>
            </a:custGeom>
            <a:solidFill>
              <a:srgbClr val="862665"/>
            </a:solidFill>
          </p:spPr>
          <p:txBody>
            <a:bodyPr/>
            <a:lstStyle/>
            <a:p>
              <a:endParaRPr lang="en-US" sz="1400">
                <a:latin typeface="Arial" panose="020B0604020202020204" pitchFamily="34" charset="0"/>
                <a:cs typeface="Arial" panose="020B0604020202020204" pitchFamily="34" charset="0"/>
              </a:endParaRPr>
            </a:p>
          </p:txBody>
        </p:sp>
      </p:grpSp>
      <p:grpSp>
        <p:nvGrpSpPr>
          <p:cNvPr id="6" name="Group 6"/>
          <p:cNvGrpSpPr/>
          <p:nvPr/>
        </p:nvGrpSpPr>
        <p:grpSpPr>
          <a:xfrm>
            <a:off x="15336145" y="9025128"/>
            <a:ext cx="2683135" cy="1261872"/>
            <a:chOff x="0" y="0"/>
            <a:chExt cx="3577514" cy="1682496"/>
          </a:xfrm>
        </p:grpSpPr>
        <p:sp>
          <p:nvSpPr>
            <p:cNvPr id="7" name="Freeform 7" descr="A purple and white logo  Description automatically generated"/>
            <p:cNvSpPr/>
            <p:nvPr/>
          </p:nvSpPr>
          <p:spPr>
            <a:xfrm>
              <a:off x="0" y="0"/>
              <a:ext cx="3577463" cy="1682496"/>
            </a:xfrm>
            <a:custGeom>
              <a:avLst/>
              <a:gdLst/>
              <a:ahLst/>
              <a:cxnLst/>
              <a:rect l="l" t="t" r="r" b="b"/>
              <a:pathLst>
                <a:path w="3577463" h="1682496">
                  <a:moveTo>
                    <a:pt x="0" y="0"/>
                  </a:moveTo>
                  <a:lnTo>
                    <a:pt x="3577463" y="0"/>
                  </a:lnTo>
                  <a:lnTo>
                    <a:pt x="3577463" y="1682496"/>
                  </a:lnTo>
                  <a:lnTo>
                    <a:pt x="0" y="1682496"/>
                  </a:lnTo>
                  <a:lnTo>
                    <a:pt x="0" y="0"/>
                  </a:lnTo>
                  <a:close/>
                </a:path>
              </a:pathLst>
            </a:custGeom>
            <a:blipFill>
              <a:blip r:embed="rId3"/>
              <a:stretch>
                <a:fillRect t="-175" r="-1" b="-175"/>
              </a:stretch>
            </a:blipFill>
          </p:spPr>
          <p:txBody>
            <a:bodyPr/>
            <a:lstStyle/>
            <a:p>
              <a:endParaRPr lang="en-US" sz="1400">
                <a:latin typeface="Arial" panose="020B0604020202020204" pitchFamily="34" charset="0"/>
                <a:cs typeface="Arial" panose="020B0604020202020204" pitchFamily="34" charset="0"/>
              </a:endParaRPr>
            </a:p>
          </p:txBody>
        </p:sp>
      </p:grpSp>
      <p:grpSp>
        <p:nvGrpSpPr>
          <p:cNvPr id="8" name="Group 8"/>
          <p:cNvGrpSpPr/>
          <p:nvPr/>
        </p:nvGrpSpPr>
        <p:grpSpPr>
          <a:xfrm>
            <a:off x="1" y="-26375"/>
            <a:ext cx="16482441" cy="1899876"/>
            <a:chOff x="0" y="0"/>
            <a:chExt cx="21976588" cy="2533167"/>
          </a:xfrm>
        </p:grpSpPr>
        <p:sp>
          <p:nvSpPr>
            <p:cNvPr id="9" name="Freeform 9"/>
            <p:cNvSpPr/>
            <p:nvPr/>
          </p:nvSpPr>
          <p:spPr>
            <a:xfrm>
              <a:off x="0" y="0"/>
              <a:ext cx="21976587" cy="2533142"/>
            </a:xfrm>
            <a:custGeom>
              <a:avLst/>
              <a:gdLst/>
              <a:ahLst/>
              <a:cxnLst/>
              <a:rect l="l" t="t" r="r" b="b"/>
              <a:pathLst>
                <a:path w="21976587" h="2533142">
                  <a:moveTo>
                    <a:pt x="0" y="10033"/>
                  </a:moveTo>
                  <a:lnTo>
                    <a:pt x="21976587" y="0"/>
                  </a:lnTo>
                  <a:lnTo>
                    <a:pt x="20363180" y="2533142"/>
                  </a:lnTo>
                  <a:lnTo>
                    <a:pt x="0" y="2529967"/>
                  </a:lnTo>
                  <a:lnTo>
                    <a:pt x="0" y="10033"/>
                  </a:lnTo>
                  <a:close/>
                </a:path>
              </a:pathLst>
            </a:custGeom>
            <a:solidFill>
              <a:srgbClr val="893B67"/>
            </a:solidFill>
          </p:spPr>
          <p:txBody>
            <a:bodyPr/>
            <a:lstStyle/>
            <a:p>
              <a:endParaRPr lang="en-US" sz="1400">
                <a:latin typeface="Arial" panose="020B0604020202020204" pitchFamily="34" charset="0"/>
                <a:cs typeface="Arial" panose="020B0604020202020204" pitchFamily="34" charset="0"/>
              </a:endParaRPr>
            </a:p>
          </p:txBody>
        </p:sp>
      </p:grpSp>
      <p:grpSp>
        <p:nvGrpSpPr>
          <p:cNvPr id="10" name="Group 10"/>
          <p:cNvGrpSpPr/>
          <p:nvPr/>
        </p:nvGrpSpPr>
        <p:grpSpPr>
          <a:xfrm>
            <a:off x="341757" y="8496300"/>
            <a:ext cx="14980188" cy="1204738"/>
            <a:chOff x="0" y="0"/>
            <a:chExt cx="3945399" cy="317297"/>
          </a:xfrm>
        </p:grpSpPr>
        <p:sp>
          <p:nvSpPr>
            <p:cNvPr id="11" name="Freeform 11"/>
            <p:cNvSpPr/>
            <p:nvPr/>
          </p:nvSpPr>
          <p:spPr>
            <a:xfrm>
              <a:off x="0" y="0"/>
              <a:ext cx="3945399" cy="317297"/>
            </a:xfrm>
            <a:custGeom>
              <a:avLst/>
              <a:gdLst/>
              <a:ahLst/>
              <a:cxnLst/>
              <a:rect l="l" t="t" r="r" b="b"/>
              <a:pathLst>
                <a:path w="3945399" h="317297">
                  <a:moveTo>
                    <a:pt x="13954" y="0"/>
                  </a:moveTo>
                  <a:lnTo>
                    <a:pt x="3931445" y="0"/>
                  </a:lnTo>
                  <a:cubicBezTo>
                    <a:pt x="3935146" y="0"/>
                    <a:pt x="3938695" y="1470"/>
                    <a:pt x="3941312" y="4087"/>
                  </a:cubicBezTo>
                  <a:cubicBezTo>
                    <a:pt x="3943929" y="6704"/>
                    <a:pt x="3945399" y="10253"/>
                    <a:pt x="3945399" y="13954"/>
                  </a:cubicBezTo>
                  <a:lnTo>
                    <a:pt x="3945399" y="303343"/>
                  </a:lnTo>
                  <a:cubicBezTo>
                    <a:pt x="3945399" y="307044"/>
                    <a:pt x="3943929" y="310593"/>
                    <a:pt x="3941312" y="313210"/>
                  </a:cubicBezTo>
                  <a:cubicBezTo>
                    <a:pt x="3938695" y="315827"/>
                    <a:pt x="3935146" y="317297"/>
                    <a:pt x="3931445" y="317297"/>
                  </a:cubicBezTo>
                  <a:lnTo>
                    <a:pt x="13954" y="317297"/>
                  </a:lnTo>
                  <a:cubicBezTo>
                    <a:pt x="10253" y="317297"/>
                    <a:pt x="6704" y="315827"/>
                    <a:pt x="4087" y="313210"/>
                  </a:cubicBezTo>
                  <a:cubicBezTo>
                    <a:pt x="1470" y="310593"/>
                    <a:pt x="0" y="307044"/>
                    <a:pt x="0" y="303343"/>
                  </a:cubicBezTo>
                  <a:lnTo>
                    <a:pt x="0" y="13954"/>
                  </a:lnTo>
                  <a:cubicBezTo>
                    <a:pt x="0" y="10253"/>
                    <a:pt x="1470" y="6704"/>
                    <a:pt x="4087" y="4087"/>
                  </a:cubicBezTo>
                  <a:cubicBezTo>
                    <a:pt x="6704" y="1470"/>
                    <a:pt x="10253" y="0"/>
                    <a:pt x="13954" y="0"/>
                  </a:cubicBezTo>
                  <a:close/>
                </a:path>
              </a:pathLst>
            </a:custGeom>
            <a:solidFill>
              <a:srgbClr val="DC5034"/>
            </a:solidFill>
          </p:spPr>
          <p:txBody>
            <a:bodyPr/>
            <a:lstStyle/>
            <a:p>
              <a:endParaRPr lang="en-US" sz="1400">
                <a:latin typeface="Arial" panose="020B0604020202020204" pitchFamily="34" charset="0"/>
                <a:cs typeface="Arial" panose="020B0604020202020204" pitchFamily="34" charset="0"/>
              </a:endParaRPr>
            </a:p>
          </p:txBody>
        </p:sp>
        <p:sp>
          <p:nvSpPr>
            <p:cNvPr id="12" name="TextBox 12"/>
            <p:cNvSpPr txBox="1"/>
            <p:nvPr/>
          </p:nvSpPr>
          <p:spPr>
            <a:xfrm>
              <a:off x="0" y="-38100"/>
              <a:ext cx="3945399" cy="355397"/>
            </a:xfrm>
            <a:prstGeom prst="rect">
              <a:avLst/>
            </a:prstGeom>
          </p:spPr>
          <p:txBody>
            <a:bodyPr lIns="50800" tIns="50800" rIns="50800" bIns="50800" rtlCol="0" anchor="ctr"/>
            <a:lstStyle/>
            <a:p>
              <a:pPr algn="ctr"/>
              <a:endParaRPr sz="1400">
                <a:latin typeface="Arial" panose="020B0604020202020204" pitchFamily="34" charset="0"/>
                <a:cs typeface="Arial" panose="020B0604020202020204" pitchFamily="34" charset="0"/>
              </a:endParaRPr>
            </a:p>
          </p:txBody>
        </p:sp>
      </p:grpSp>
      <p:sp>
        <p:nvSpPr>
          <p:cNvPr id="13" name="TextBox 13"/>
          <p:cNvSpPr txBox="1"/>
          <p:nvPr/>
        </p:nvSpPr>
        <p:spPr>
          <a:xfrm>
            <a:off x="392206" y="308000"/>
            <a:ext cx="16468306" cy="1231106"/>
          </a:xfrm>
          <a:prstGeom prst="rect">
            <a:avLst/>
          </a:prstGeom>
        </p:spPr>
        <p:txBody>
          <a:bodyPr lIns="0" tIns="0" rIns="0" bIns="0" rtlCol="0" anchor="t">
            <a:spAutoFit/>
          </a:bodyPr>
          <a:lstStyle/>
          <a:p>
            <a:pPr algn="just"/>
            <a:r>
              <a:rPr lang="en-US" sz="4000" b="1" dirty="0">
                <a:solidFill>
                  <a:srgbClr val="FEFFFF"/>
                </a:solidFill>
                <a:latin typeface="Arial" panose="020B0604020202020204" pitchFamily="34" charset="0"/>
                <a:ea typeface="Calibri (MS) Bold"/>
                <a:cs typeface="Arial" panose="020B0604020202020204" pitchFamily="34" charset="0"/>
                <a:sym typeface="Calibri (MS) Bold"/>
              </a:rPr>
              <a:t>Biologics vs. GLP-1 Agonists:</a:t>
            </a:r>
          </a:p>
          <a:p>
            <a:pPr algn="just"/>
            <a:r>
              <a:rPr lang="en-US" sz="4000" b="1" dirty="0">
                <a:solidFill>
                  <a:srgbClr val="FEFFFF"/>
                </a:solidFill>
                <a:latin typeface="Arial" panose="020B0604020202020204" pitchFamily="34" charset="0"/>
                <a:ea typeface="Calibri (MS) Bold"/>
                <a:cs typeface="Arial" panose="020B0604020202020204" pitchFamily="34" charset="0"/>
                <a:sym typeface="Calibri (MS) Bold"/>
              </a:rPr>
              <a:t>Bridging Skin and Systemic Disease</a:t>
            </a:r>
          </a:p>
        </p:txBody>
      </p:sp>
      <p:grpSp>
        <p:nvGrpSpPr>
          <p:cNvPr id="14" name="Group 14"/>
          <p:cNvGrpSpPr/>
          <p:nvPr/>
        </p:nvGrpSpPr>
        <p:grpSpPr>
          <a:xfrm>
            <a:off x="341757" y="2019300"/>
            <a:ext cx="8562716" cy="6239378"/>
            <a:chOff x="0" y="0"/>
            <a:chExt cx="2255201" cy="1643293"/>
          </a:xfrm>
        </p:grpSpPr>
        <p:sp>
          <p:nvSpPr>
            <p:cNvPr id="15" name="Freeform 15"/>
            <p:cNvSpPr/>
            <p:nvPr/>
          </p:nvSpPr>
          <p:spPr>
            <a:xfrm>
              <a:off x="0" y="0"/>
              <a:ext cx="2255201" cy="1643293"/>
            </a:xfrm>
            <a:custGeom>
              <a:avLst/>
              <a:gdLst/>
              <a:ahLst/>
              <a:cxnLst/>
              <a:rect l="l" t="t" r="r" b="b"/>
              <a:pathLst>
                <a:path w="2255201" h="1643293">
                  <a:moveTo>
                    <a:pt x="46111" y="0"/>
                  </a:moveTo>
                  <a:lnTo>
                    <a:pt x="2209090" y="0"/>
                  </a:lnTo>
                  <a:cubicBezTo>
                    <a:pt x="2234556" y="0"/>
                    <a:pt x="2255201" y="20645"/>
                    <a:pt x="2255201" y="46111"/>
                  </a:cubicBezTo>
                  <a:lnTo>
                    <a:pt x="2255201" y="1597182"/>
                  </a:lnTo>
                  <a:cubicBezTo>
                    <a:pt x="2255201" y="1622648"/>
                    <a:pt x="2234556" y="1643293"/>
                    <a:pt x="2209090" y="1643293"/>
                  </a:cubicBezTo>
                  <a:lnTo>
                    <a:pt x="46111" y="1643293"/>
                  </a:lnTo>
                  <a:cubicBezTo>
                    <a:pt x="20645" y="1643293"/>
                    <a:pt x="0" y="1622648"/>
                    <a:pt x="0" y="1597182"/>
                  </a:cubicBezTo>
                  <a:lnTo>
                    <a:pt x="0" y="46111"/>
                  </a:lnTo>
                  <a:cubicBezTo>
                    <a:pt x="0" y="20645"/>
                    <a:pt x="20645" y="0"/>
                    <a:pt x="46111" y="0"/>
                  </a:cubicBezTo>
                  <a:close/>
                </a:path>
              </a:pathLst>
            </a:custGeom>
            <a:solidFill>
              <a:srgbClr val="D0C4C5"/>
            </a:solidFill>
          </p:spPr>
          <p:txBody>
            <a:bodyPr/>
            <a:lstStyle/>
            <a:p>
              <a:endParaRPr lang="en-US" sz="1400">
                <a:latin typeface="Arial" panose="020B0604020202020204" pitchFamily="34" charset="0"/>
                <a:cs typeface="Arial" panose="020B0604020202020204" pitchFamily="34" charset="0"/>
              </a:endParaRPr>
            </a:p>
          </p:txBody>
        </p:sp>
        <p:sp>
          <p:nvSpPr>
            <p:cNvPr id="16" name="TextBox 16"/>
            <p:cNvSpPr txBox="1"/>
            <p:nvPr/>
          </p:nvSpPr>
          <p:spPr>
            <a:xfrm>
              <a:off x="0" y="-38100"/>
              <a:ext cx="2255201" cy="1681393"/>
            </a:xfrm>
            <a:prstGeom prst="rect">
              <a:avLst/>
            </a:prstGeom>
          </p:spPr>
          <p:txBody>
            <a:bodyPr lIns="50800" tIns="50800" rIns="50800" bIns="50800" rtlCol="0" anchor="ctr"/>
            <a:lstStyle/>
            <a:p>
              <a:pPr algn="ctr"/>
              <a:endParaRPr sz="1400">
                <a:latin typeface="Arial" panose="020B0604020202020204" pitchFamily="34" charset="0"/>
                <a:cs typeface="Arial" panose="020B0604020202020204" pitchFamily="34" charset="0"/>
              </a:endParaRPr>
            </a:p>
          </p:txBody>
        </p:sp>
      </p:grpSp>
      <p:grpSp>
        <p:nvGrpSpPr>
          <p:cNvPr id="17" name="Group 17"/>
          <p:cNvGrpSpPr/>
          <p:nvPr/>
        </p:nvGrpSpPr>
        <p:grpSpPr>
          <a:xfrm>
            <a:off x="2336699" y="2947538"/>
            <a:ext cx="4151726" cy="63918"/>
            <a:chOff x="0" y="0"/>
            <a:chExt cx="1093459" cy="16834"/>
          </a:xfrm>
        </p:grpSpPr>
        <p:sp>
          <p:nvSpPr>
            <p:cNvPr id="18" name="Freeform 18"/>
            <p:cNvSpPr/>
            <p:nvPr/>
          </p:nvSpPr>
          <p:spPr>
            <a:xfrm>
              <a:off x="0" y="0"/>
              <a:ext cx="1093459" cy="16834"/>
            </a:xfrm>
            <a:custGeom>
              <a:avLst/>
              <a:gdLst/>
              <a:ahLst/>
              <a:cxnLst/>
              <a:rect l="l" t="t" r="r" b="b"/>
              <a:pathLst>
                <a:path w="1093459" h="16834">
                  <a:moveTo>
                    <a:pt x="8417" y="0"/>
                  </a:moveTo>
                  <a:lnTo>
                    <a:pt x="1085042" y="0"/>
                  </a:lnTo>
                  <a:cubicBezTo>
                    <a:pt x="1089690" y="0"/>
                    <a:pt x="1093459" y="3768"/>
                    <a:pt x="1093459" y="8417"/>
                  </a:cubicBezTo>
                  <a:lnTo>
                    <a:pt x="1093459" y="8417"/>
                  </a:lnTo>
                  <a:cubicBezTo>
                    <a:pt x="1093459" y="13066"/>
                    <a:pt x="1089690" y="16834"/>
                    <a:pt x="1085042" y="16834"/>
                  </a:cubicBezTo>
                  <a:lnTo>
                    <a:pt x="8417" y="16834"/>
                  </a:lnTo>
                  <a:cubicBezTo>
                    <a:pt x="3768" y="16834"/>
                    <a:pt x="0" y="13066"/>
                    <a:pt x="0" y="8417"/>
                  </a:cubicBezTo>
                  <a:lnTo>
                    <a:pt x="0" y="8417"/>
                  </a:lnTo>
                  <a:cubicBezTo>
                    <a:pt x="0" y="3768"/>
                    <a:pt x="3768" y="0"/>
                    <a:pt x="8417" y="0"/>
                  </a:cubicBezTo>
                  <a:close/>
                </a:path>
              </a:pathLst>
            </a:custGeom>
            <a:solidFill>
              <a:srgbClr val="DC5034"/>
            </a:solidFill>
          </p:spPr>
          <p:txBody>
            <a:bodyPr/>
            <a:lstStyle/>
            <a:p>
              <a:endParaRPr lang="en-US" sz="1400">
                <a:latin typeface="Arial" panose="020B0604020202020204" pitchFamily="34" charset="0"/>
                <a:cs typeface="Arial" panose="020B0604020202020204" pitchFamily="34" charset="0"/>
              </a:endParaRPr>
            </a:p>
          </p:txBody>
        </p:sp>
        <p:sp>
          <p:nvSpPr>
            <p:cNvPr id="19" name="TextBox 19"/>
            <p:cNvSpPr txBox="1"/>
            <p:nvPr/>
          </p:nvSpPr>
          <p:spPr>
            <a:xfrm>
              <a:off x="0" y="-38100"/>
              <a:ext cx="1093459" cy="54934"/>
            </a:xfrm>
            <a:prstGeom prst="rect">
              <a:avLst/>
            </a:prstGeom>
          </p:spPr>
          <p:txBody>
            <a:bodyPr lIns="50800" tIns="50800" rIns="50800" bIns="50800" rtlCol="0" anchor="ctr"/>
            <a:lstStyle/>
            <a:p>
              <a:pPr algn="ctr"/>
              <a:endParaRPr sz="1400">
                <a:latin typeface="Arial" panose="020B0604020202020204" pitchFamily="34" charset="0"/>
                <a:cs typeface="Arial" panose="020B0604020202020204" pitchFamily="34" charset="0"/>
              </a:endParaRPr>
            </a:p>
          </p:txBody>
        </p:sp>
      </p:grpSp>
      <p:sp>
        <p:nvSpPr>
          <p:cNvPr id="20" name="TextBox 20"/>
          <p:cNvSpPr txBox="1"/>
          <p:nvPr/>
        </p:nvSpPr>
        <p:spPr>
          <a:xfrm>
            <a:off x="850837" y="2249122"/>
            <a:ext cx="7123449" cy="497380"/>
          </a:xfrm>
          <a:prstGeom prst="rect">
            <a:avLst/>
          </a:prstGeom>
        </p:spPr>
        <p:txBody>
          <a:bodyPr lIns="0" tIns="0" rIns="0" bIns="0" rtlCol="0" anchor="t">
            <a:spAutoFit/>
          </a:bodyPr>
          <a:lstStyle/>
          <a:p>
            <a:pPr algn="ctr"/>
            <a:r>
              <a:rPr lang="en-US" sz="3200" b="1" dirty="0">
                <a:solidFill>
                  <a:srgbClr val="3E1A57"/>
                </a:solidFill>
                <a:latin typeface="Arial" panose="020B0604020202020204" pitchFamily="34" charset="0"/>
                <a:ea typeface="Calibri (MS) Bold"/>
                <a:cs typeface="Arial" panose="020B0604020202020204" pitchFamily="34" charset="0"/>
                <a:sym typeface="Calibri (MS) Bold"/>
              </a:rPr>
              <a:t>Biologics (IL-17 / IL-23 Inhibitors)</a:t>
            </a:r>
          </a:p>
        </p:txBody>
      </p:sp>
      <p:sp>
        <p:nvSpPr>
          <p:cNvPr id="21" name="TextBox 21"/>
          <p:cNvSpPr txBox="1"/>
          <p:nvPr/>
        </p:nvSpPr>
        <p:spPr>
          <a:xfrm>
            <a:off x="392206" y="3109163"/>
            <a:ext cx="8391951" cy="3693319"/>
          </a:xfrm>
          <a:prstGeom prst="rect">
            <a:avLst/>
          </a:prstGeom>
        </p:spPr>
        <p:txBody>
          <a:bodyPr lIns="0" tIns="0" rIns="0" bIns="0" rtlCol="0" anchor="t">
            <a:spAutoFit/>
          </a:bodyPr>
          <a:lstStyle/>
          <a:p>
            <a:pPr marL="647697" lvl="1" indent="-323848" algn="l">
              <a:buFont typeface="Arial"/>
              <a:buChar char="•"/>
            </a:pPr>
            <a:r>
              <a:rPr lang="en-US" sz="2400" dirty="0">
                <a:solidFill>
                  <a:srgbClr val="862665"/>
                </a:solidFill>
                <a:latin typeface="Arial" panose="020B0604020202020204" pitchFamily="34" charset="0"/>
                <a:ea typeface="Calibri (MS)"/>
                <a:cs typeface="Arial" panose="020B0604020202020204" pitchFamily="34" charset="0"/>
                <a:sym typeface="Calibri (MS)"/>
              </a:rPr>
              <a:t>Reduce skin inflammation and systemic inflammatory markers</a:t>
            </a:r>
          </a:p>
          <a:p>
            <a:pPr algn="l"/>
            <a:endParaRPr lang="en-US" sz="2400" dirty="0">
              <a:solidFill>
                <a:srgbClr val="862665"/>
              </a:solidFill>
              <a:latin typeface="Arial" panose="020B0604020202020204" pitchFamily="34" charset="0"/>
              <a:ea typeface="Calibri (MS)"/>
              <a:cs typeface="Arial" panose="020B0604020202020204" pitchFamily="34" charset="0"/>
              <a:sym typeface="Calibri (MS)"/>
            </a:endParaRPr>
          </a:p>
          <a:p>
            <a:pPr marL="647697" lvl="1" indent="-323848" algn="l">
              <a:buFont typeface="Arial"/>
              <a:buChar char="•"/>
            </a:pPr>
            <a:r>
              <a:rPr lang="en-US" sz="2400" dirty="0">
                <a:solidFill>
                  <a:srgbClr val="862665"/>
                </a:solidFill>
                <a:latin typeface="Arial" panose="020B0604020202020204" pitchFamily="34" charset="0"/>
                <a:ea typeface="Calibri (MS)"/>
                <a:cs typeface="Arial" panose="020B0604020202020204" pitchFamily="34" charset="0"/>
                <a:sym typeface="Calibri (MS)"/>
              </a:rPr>
              <a:t>Possible modest gains in endothelial function, liver fibrosis, and vascular health</a:t>
            </a:r>
          </a:p>
          <a:p>
            <a:pPr algn="l"/>
            <a:endParaRPr lang="en-US" sz="2400" dirty="0">
              <a:solidFill>
                <a:srgbClr val="862665"/>
              </a:solidFill>
              <a:latin typeface="Arial" panose="020B0604020202020204" pitchFamily="34" charset="0"/>
              <a:ea typeface="Calibri (MS)"/>
              <a:cs typeface="Arial" panose="020B0604020202020204" pitchFamily="34" charset="0"/>
              <a:sym typeface="Calibri (MS)"/>
            </a:endParaRPr>
          </a:p>
          <a:p>
            <a:pPr marL="647697" lvl="1" indent="-323848" algn="l">
              <a:buFont typeface="Arial"/>
              <a:buChar char="•"/>
            </a:pPr>
            <a:r>
              <a:rPr lang="en-US" sz="2400" dirty="0">
                <a:solidFill>
                  <a:srgbClr val="862665"/>
                </a:solidFill>
                <a:latin typeface="Arial" panose="020B0604020202020204" pitchFamily="34" charset="0"/>
                <a:ea typeface="Calibri (MS)"/>
                <a:cs typeface="Arial" panose="020B0604020202020204" pitchFamily="34" charset="0"/>
                <a:sym typeface="Calibri (MS)"/>
              </a:rPr>
              <a:t>Metabolically neutral regarding glucose, lipids, and blood pressure</a:t>
            </a:r>
          </a:p>
          <a:p>
            <a:pPr algn="l"/>
            <a:endParaRPr lang="en-US" sz="2400" dirty="0">
              <a:solidFill>
                <a:srgbClr val="862665"/>
              </a:solidFill>
              <a:latin typeface="Arial" panose="020B0604020202020204" pitchFamily="34" charset="0"/>
              <a:ea typeface="Calibri (MS)"/>
              <a:cs typeface="Arial" panose="020B0604020202020204" pitchFamily="34" charset="0"/>
              <a:sym typeface="Calibri (MS)"/>
            </a:endParaRPr>
          </a:p>
          <a:p>
            <a:pPr marL="647697" lvl="1" indent="-323848" algn="l">
              <a:buFont typeface="Arial"/>
              <a:buChar char="•"/>
            </a:pPr>
            <a:r>
              <a:rPr lang="en-US" sz="2400" dirty="0">
                <a:solidFill>
                  <a:srgbClr val="862665"/>
                </a:solidFill>
                <a:latin typeface="Arial" panose="020B0604020202020204" pitchFamily="34" charset="0"/>
                <a:ea typeface="Calibri (MS)"/>
                <a:cs typeface="Arial" panose="020B0604020202020204" pitchFamily="34" charset="0"/>
                <a:sym typeface="Calibri (MS)"/>
              </a:rPr>
              <a:t>Show inconsistent cardiometabolic benefits overall</a:t>
            </a:r>
          </a:p>
        </p:txBody>
      </p:sp>
      <p:sp>
        <p:nvSpPr>
          <p:cNvPr id="22" name="TextBox 22"/>
          <p:cNvSpPr txBox="1"/>
          <p:nvPr/>
        </p:nvSpPr>
        <p:spPr>
          <a:xfrm>
            <a:off x="499915" y="8651662"/>
            <a:ext cx="14783930" cy="615553"/>
          </a:xfrm>
          <a:prstGeom prst="rect">
            <a:avLst/>
          </a:prstGeom>
        </p:spPr>
        <p:txBody>
          <a:bodyPr lIns="0" tIns="0" rIns="0" bIns="0" rtlCol="0" anchor="t">
            <a:spAutoFit/>
          </a:bodyPr>
          <a:lstStyle/>
          <a:p>
            <a:pPr algn="ctr"/>
            <a:r>
              <a:rPr lang="en-US" sz="2000" b="1" dirty="0">
                <a:solidFill>
                  <a:srgbClr val="FFFFFF"/>
                </a:solidFill>
                <a:latin typeface="Arial" panose="020B0604020202020204" pitchFamily="34" charset="0"/>
                <a:ea typeface="Calibri (MS) Bold"/>
                <a:cs typeface="Arial" panose="020B0604020202020204" pitchFamily="34" charset="0"/>
                <a:sym typeface="Calibri (MS) Bold"/>
              </a:rPr>
              <a:t>Caution note</a:t>
            </a:r>
            <a:r>
              <a:rPr lang="en-US" sz="2000" dirty="0">
                <a:solidFill>
                  <a:srgbClr val="FFFFFF"/>
                </a:solidFill>
                <a:latin typeface="Arial" panose="020B0604020202020204" pitchFamily="34" charset="0"/>
                <a:ea typeface="Calibri (MS)"/>
                <a:cs typeface="Arial" panose="020B0604020202020204" pitchFamily="34" charset="0"/>
                <a:sym typeface="Calibri (MS)"/>
              </a:rPr>
              <a:t>: GLP-1 agonists are an area of active investigation, not established therapy. Randomized, placebo-controlled trials are needed to define their clinical role in psoriasis management.</a:t>
            </a:r>
          </a:p>
        </p:txBody>
      </p:sp>
      <p:grpSp>
        <p:nvGrpSpPr>
          <p:cNvPr id="23" name="Group 23"/>
          <p:cNvGrpSpPr/>
          <p:nvPr/>
        </p:nvGrpSpPr>
        <p:grpSpPr>
          <a:xfrm>
            <a:off x="9277242" y="2019300"/>
            <a:ext cx="8562716" cy="6239378"/>
            <a:chOff x="0" y="0"/>
            <a:chExt cx="2255201" cy="1643293"/>
          </a:xfrm>
        </p:grpSpPr>
        <p:sp>
          <p:nvSpPr>
            <p:cNvPr id="24" name="Freeform 24"/>
            <p:cNvSpPr/>
            <p:nvPr/>
          </p:nvSpPr>
          <p:spPr>
            <a:xfrm>
              <a:off x="0" y="0"/>
              <a:ext cx="2255201" cy="1643293"/>
            </a:xfrm>
            <a:custGeom>
              <a:avLst/>
              <a:gdLst/>
              <a:ahLst/>
              <a:cxnLst/>
              <a:rect l="l" t="t" r="r" b="b"/>
              <a:pathLst>
                <a:path w="2255201" h="1643293">
                  <a:moveTo>
                    <a:pt x="46111" y="0"/>
                  </a:moveTo>
                  <a:lnTo>
                    <a:pt x="2209090" y="0"/>
                  </a:lnTo>
                  <a:cubicBezTo>
                    <a:pt x="2234556" y="0"/>
                    <a:pt x="2255201" y="20645"/>
                    <a:pt x="2255201" y="46111"/>
                  </a:cubicBezTo>
                  <a:lnTo>
                    <a:pt x="2255201" y="1597182"/>
                  </a:lnTo>
                  <a:cubicBezTo>
                    <a:pt x="2255201" y="1622648"/>
                    <a:pt x="2234556" y="1643293"/>
                    <a:pt x="2209090" y="1643293"/>
                  </a:cubicBezTo>
                  <a:lnTo>
                    <a:pt x="46111" y="1643293"/>
                  </a:lnTo>
                  <a:cubicBezTo>
                    <a:pt x="20645" y="1643293"/>
                    <a:pt x="0" y="1622648"/>
                    <a:pt x="0" y="1597182"/>
                  </a:cubicBezTo>
                  <a:lnTo>
                    <a:pt x="0" y="46111"/>
                  </a:lnTo>
                  <a:cubicBezTo>
                    <a:pt x="0" y="20645"/>
                    <a:pt x="20645" y="0"/>
                    <a:pt x="46111" y="0"/>
                  </a:cubicBezTo>
                  <a:close/>
                </a:path>
              </a:pathLst>
            </a:custGeom>
            <a:solidFill>
              <a:srgbClr val="D0C4C5"/>
            </a:solidFill>
          </p:spPr>
          <p:txBody>
            <a:bodyPr/>
            <a:lstStyle/>
            <a:p>
              <a:endParaRPr lang="en-US" sz="1400">
                <a:latin typeface="Arial" panose="020B0604020202020204" pitchFamily="34" charset="0"/>
                <a:cs typeface="Arial" panose="020B0604020202020204" pitchFamily="34" charset="0"/>
              </a:endParaRPr>
            </a:p>
          </p:txBody>
        </p:sp>
        <p:sp>
          <p:nvSpPr>
            <p:cNvPr id="25" name="TextBox 25"/>
            <p:cNvSpPr txBox="1"/>
            <p:nvPr/>
          </p:nvSpPr>
          <p:spPr>
            <a:xfrm>
              <a:off x="0" y="-38100"/>
              <a:ext cx="2255201" cy="1681393"/>
            </a:xfrm>
            <a:prstGeom prst="rect">
              <a:avLst/>
            </a:prstGeom>
          </p:spPr>
          <p:txBody>
            <a:bodyPr lIns="50800" tIns="50800" rIns="50800" bIns="50800" rtlCol="0" anchor="ctr"/>
            <a:lstStyle/>
            <a:p>
              <a:pPr algn="ctr"/>
              <a:endParaRPr sz="1400">
                <a:latin typeface="Arial" panose="020B0604020202020204" pitchFamily="34" charset="0"/>
                <a:cs typeface="Arial" panose="020B0604020202020204" pitchFamily="34" charset="0"/>
              </a:endParaRPr>
            </a:p>
          </p:txBody>
        </p:sp>
      </p:grpSp>
      <p:grpSp>
        <p:nvGrpSpPr>
          <p:cNvPr id="26" name="Group 26"/>
          <p:cNvGrpSpPr/>
          <p:nvPr/>
        </p:nvGrpSpPr>
        <p:grpSpPr>
          <a:xfrm>
            <a:off x="11673238" y="2947538"/>
            <a:ext cx="4151726" cy="63918"/>
            <a:chOff x="0" y="0"/>
            <a:chExt cx="1093459" cy="16834"/>
          </a:xfrm>
        </p:grpSpPr>
        <p:sp>
          <p:nvSpPr>
            <p:cNvPr id="27" name="Freeform 27"/>
            <p:cNvSpPr/>
            <p:nvPr/>
          </p:nvSpPr>
          <p:spPr>
            <a:xfrm>
              <a:off x="0" y="0"/>
              <a:ext cx="1093459" cy="16834"/>
            </a:xfrm>
            <a:custGeom>
              <a:avLst/>
              <a:gdLst/>
              <a:ahLst/>
              <a:cxnLst/>
              <a:rect l="l" t="t" r="r" b="b"/>
              <a:pathLst>
                <a:path w="1093459" h="16834">
                  <a:moveTo>
                    <a:pt x="8417" y="0"/>
                  </a:moveTo>
                  <a:lnTo>
                    <a:pt x="1085042" y="0"/>
                  </a:lnTo>
                  <a:cubicBezTo>
                    <a:pt x="1089690" y="0"/>
                    <a:pt x="1093459" y="3768"/>
                    <a:pt x="1093459" y="8417"/>
                  </a:cubicBezTo>
                  <a:lnTo>
                    <a:pt x="1093459" y="8417"/>
                  </a:lnTo>
                  <a:cubicBezTo>
                    <a:pt x="1093459" y="13066"/>
                    <a:pt x="1089690" y="16834"/>
                    <a:pt x="1085042" y="16834"/>
                  </a:cubicBezTo>
                  <a:lnTo>
                    <a:pt x="8417" y="16834"/>
                  </a:lnTo>
                  <a:cubicBezTo>
                    <a:pt x="3768" y="16834"/>
                    <a:pt x="0" y="13066"/>
                    <a:pt x="0" y="8417"/>
                  </a:cubicBezTo>
                  <a:lnTo>
                    <a:pt x="0" y="8417"/>
                  </a:lnTo>
                  <a:cubicBezTo>
                    <a:pt x="0" y="3768"/>
                    <a:pt x="3768" y="0"/>
                    <a:pt x="8417" y="0"/>
                  </a:cubicBezTo>
                  <a:close/>
                </a:path>
              </a:pathLst>
            </a:custGeom>
            <a:solidFill>
              <a:srgbClr val="DC5034"/>
            </a:solidFill>
          </p:spPr>
          <p:txBody>
            <a:bodyPr/>
            <a:lstStyle/>
            <a:p>
              <a:endParaRPr lang="en-US" sz="1400">
                <a:latin typeface="Arial" panose="020B0604020202020204" pitchFamily="34" charset="0"/>
                <a:cs typeface="Arial" panose="020B0604020202020204" pitchFamily="34" charset="0"/>
              </a:endParaRPr>
            </a:p>
          </p:txBody>
        </p:sp>
        <p:sp>
          <p:nvSpPr>
            <p:cNvPr id="28" name="TextBox 28"/>
            <p:cNvSpPr txBox="1"/>
            <p:nvPr/>
          </p:nvSpPr>
          <p:spPr>
            <a:xfrm>
              <a:off x="0" y="-38100"/>
              <a:ext cx="1093459" cy="54934"/>
            </a:xfrm>
            <a:prstGeom prst="rect">
              <a:avLst/>
            </a:prstGeom>
          </p:spPr>
          <p:txBody>
            <a:bodyPr lIns="50800" tIns="50800" rIns="50800" bIns="50800" rtlCol="0" anchor="ctr"/>
            <a:lstStyle/>
            <a:p>
              <a:pPr algn="ctr"/>
              <a:endParaRPr sz="1400">
                <a:latin typeface="Arial" panose="020B0604020202020204" pitchFamily="34" charset="0"/>
                <a:cs typeface="Arial" panose="020B0604020202020204" pitchFamily="34" charset="0"/>
              </a:endParaRPr>
            </a:p>
          </p:txBody>
        </p:sp>
      </p:grpSp>
      <p:sp>
        <p:nvSpPr>
          <p:cNvPr id="29" name="TextBox 29"/>
          <p:cNvSpPr txBox="1"/>
          <p:nvPr/>
        </p:nvSpPr>
        <p:spPr>
          <a:xfrm>
            <a:off x="10187377" y="2249122"/>
            <a:ext cx="7123449" cy="497380"/>
          </a:xfrm>
          <a:prstGeom prst="rect">
            <a:avLst/>
          </a:prstGeom>
        </p:spPr>
        <p:txBody>
          <a:bodyPr lIns="0" tIns="0" rIns="0" bIns="0" rtlCol="0" anchor="t">
            <a:spAutoFit/>
          </a:bodyPr>
          <a:lstStyle/>
          <a:p>
            <a:pPr algn="ctr"/>
            <a:r>
              <a:rPr lang="en-US" sz="3200" b="1">
                <a:solidFill>
                  <a:srgbClr val="3E1A57"/>
                </a:solidFill>
                <a:latin typeface="Arial" panose="020B0604020202020204" pitchFamily="34" charset="0"/>
                <a:ea typeface="Calibri (MS) Bold"/>
                <a:cs typeface="Arial" panose="020B0604020202020204" pitchFamily="34" charset="0"/>
                <a:sym typeface="Calibri (MS) Bold"/>
              </a:rPr>
              <a:t>GLP-1 Receptor Agonists</a:t>
            </a:r>
          </a:p>
        </p:txBody>
      </p:sp>
      <p:sp>
        <p:nvSpPr>
          <p:cNvPr id="30" name="TextBox 30"/>
          <p:cNvSpPr txBox="1"/>
          <p:nvPr/>
        </p:nvSpPr>
        <p:spPr>
          <a:xfrm>
            <a:off x="9277242" y="3109163"/>
            <a:ext cx="8562716" cy="4062651"/>
          </a:xfrm>
          <a:prstGeom prst="rect">
            <a:avLst/>
          </a:prstGeom>
        </p:spPr>
        <p:txBody>
          <a:bodyPr lIns="0" tIns="0" rIns="0" bIns="0" rtlCol="0" anchor="t">
            <a:spAutoFit/>
          </a:bodyPr>
          <a:lstStyle/>
          <a:p>
            <a:pPr marL="647697" lvl="1" indent="-323848" algn="l">
              <a:buFont typeface="Arial"/>
              <a:buChar char="•"/>
            </a:pPr>
            <a:r>
              <a:rPr lang="en-US" sz="2400">
                <a:solidFill>
                  <a:srgbClr val="862665"/>
                </a:solidFill>
                <a:latin typeface="Arial" panose="020B0604020202020204" pitchFamily="34" charset="0"/>
                <a:ea typeface="Calibri (MS)"/>
                <a:cs typeface="Arial" panose="020B0604020202020204" pitchFamily="34" charset="0"/>
                <a:sym typeface="Calibri (MS)"/>
              </a:rPr>
              <a:t>Promising disease-modifying effects via weight  loss and direct anti-inflammatory actions on immune cells</a:t>
            </a:r>
          </a:p>
          <a:p>
            <a:pPr algn="l"/>
            <a:endParaRPr lang="en-US" sz="2400">
              <a:solidFill>
                <a:srgbClr val="862665"/>
              </a:solidFill>
              <a:latin typeface="Arial" panose="020B0604020202020204" pitchFamily="34" charset="0"/>
              <a:ea typeface="Calibri (MS)"/>
              <a:cs typeface="Arial" panose="020B0604020202020204" pitchFamily="34" charset="0"/>
              <a:sym typeface="Calibri (MS)"/>
            </a:endParaRPr>
          </a:p>
          <a:p>
            <a:pPr marL="647697" lvl="1" indent="-323848" algn="l">
              <a:buFont typeface="Arial"/>
              <a:buChar char="•"/>
            </a:pPr>
            <a:r>
              <a:rPr lang="en-US" sz="2400">
                <a:solidFill>
                  <a:srgbClr val="862665"/>
                </a:solidFill>
                <a:latin typeface="Arial" panose="020B0604020202020204" pitchFamily="34" charset="0"/>
                <a:ea typeface="Calibri (MS)"/>
                <a:cs typeface="Arial" panose="020B0604020202020204" pitchFamily="34" charset="0"/>
                <a:sym typeface="Calibri (MS)"/>
              </a:rPr>
              <a:t>Genetic studies suggest GLP-1 receptor signaling protects against psoriatic disease</a:t>
            </a:r>
          </a:p>
          <a:p>
            <a:pPr algn="l"/>
            <a:endParaRPr lang="en-US" sz="2400">
              <a:solidFill>
                <a:srgbClr val="862665"/>
              </a:solidFill>
              <a:latin typeface="Arial" panose="020B0604020202020204" pitchFamily="34" charset="0"/>
              <a:ea typeface="Calibri (MS)"/>
              <a:cs typeface="Arial" panose="020B0604020202020204" pitchFamily="34" charset="0"/>
              <a:sym typeface="Calibri (MS)"/>
            </a:endParaRPr>
          </a:p>
          <a:p>
            <a:pPr marL="647697" lvl="1" indent="-323848" algn="l">
              <a:buFont typeface="Arial"/>
              <a:buChar char="•"/>
            </a:pPr>
            <a:r>
              <a:rPr lang="en-US" sz="2400">
                <a:solidFill>
                  <a:srgbClr val="862665"/>
                </a:solidFill>
                <a:latin typeface="Arial" panose="020B0604020202020204" pitchFamily="34" charset="0"/>
                <a:ea typeface="Calibri (MS)"/>
                <a:cs typeface="Arial" panose="020B0604020202020204" pitchFamily="34" charset="0"/>
                <a:sym typeface="Calibri (MS)"/>
              </a:rPr>
              <a:t>Initial reports of psoriasis improvement are promising</a:t>
            </a:r>
          </a:p>
          <a:p>
            <a:pPr algn="l"/>
            <a:endParaRPr lang="en-US" sz="2400">
              <a:solidFill>
                <a:srgbClr val="862665"/>
              </a:solidFill>
              <a:latin typeface="Arial" panose="020B0604020202020204" pitchFamily="34" charset="0"/>
              <a:ea typeface="Calibri (MS)"/>
              <a:cs typeface="Arial" panose="020B0604020202020204" pitchFamily="34" charset="0"/>
              <a:sym typeface="Calibri (MS)"/>
            </a:endParaRPr>
          </a:p>
          <a:p>
            <a:pPr marL="647697" lvl="1" indent="-323848" algn="l">
              <a:buFont typeface="Arial"/>
              <a:buChar char="•"/>
            </a:pPr>
            <a:r>
              <a:rPr lang="en-US" sz="2400">
                <a:solidFill>
                  <a:srgbClr val="862665"/>
                </a:solidFill>
                <a:latin typeface="Arial" panose="020B0604020202020204" pitchFamily="34" charset="0"/>
                <a:ea typeface="Calibri (MS)"/>
                <a:cs typeface="Arial" panose="020B0604020202020204" pitchFamily="34" charset="0"/>
                <a:sym typeface="Calibri (MS)"/>
              </a:rPr>
              <a:t>Role is investigational: large randomized, placebo-controlled trials as monotherapy are still needed</a:t>
            </a:r>
          </a:p>
          <a:p>
            <a:pPr algn="l"/>
            <a:endParaRPr lang="en-US" sz="2400">
              <a:solidFill>
                <a:srgbClr val="862665"/>
              </a:solidFill>
              <a:latin typeface="Arial" panose="020B0604020202020204" pitchFamily="34" charset="0"/>
              <a:ea typeface="Calibri (MS)"/>
              <a:cs typeface="Arial" panose="020B0604020202020204" pitchFamily="34" charset="0"/>
              <a:sym typeface="Calibri (MS)"/>
            </a:endParaRPr>
          </a:p>
        </p:txBody>
      </p:sp>
      <p:sp>
        <p:nvSpPr>
          <p:cNvPr id="31" name="TextBox 40">
            <a:extLst>
              <a:ext uri="{FF2B5EF4-FFF2-40B4-BE49-F238E27FC236}">
                <a16:creationId xmlns:a16="http://schemas.microsoft.com/office/drawing/2014/main" id="{50E88B22-0CEA-7A43-4706-A41C7A6A2CAB}"/>
              </a:ext>
            </a:extLst>
          </p:cNvPr>
          <p:cNvSpPr txBox="1"/>
          <p:nvPr/>
        </p:nvSpPr>
        <p:spPr>
          <a:xfrm>
            <a:off x="392206" y="9791068"/>
            <a:ext cx="11277600" cy="430887"/>
          </a:xfrm>
          <a:prstGeom prst="rect">
            <a:avLst/>
          </a:prstGeom>
        </p:spPr>
        <p:txBody>
          <a:bodyPr wrap="square" lIns="0" tIns="0" rIns="0" bIns="0" rtlCol="0" anchor="t">
            <a:spAutoFit/>
          </a:bodyPr>
          <a:lstStyle/>
          <a:p>
            <a:r>
              <a:rPr lang="en-US" sz="1400" dirty="0">
                <a:solidFill>
                  <a:srgbClr val="491A6B"/>
                </a:solidFill>
                <a:latin typeface="Arial" panose="020B0604020202020204" pitchFamily="34" charset="0"/>
                <a:cs typeface="Arial" panose="020B0604020202020204" pitchFamily="34" charset="0"/>
              </a:rPr>
              <a:t>Strober BE, Treichel AM, Bowcock AM, et al. Bridging Psoriasis and Metabolic Comorbidities: Toward Comprehensive Patient Management. Priorities from the International Psoriasis Council. </a:t>
            </a:r>
            <a:r>
              <a:rPr lang="en-US" sz="1400" i="1" dirty="0">
                <a:solidFill>
                  <a:srgbClr val="491A6B"/>
                </a:solidFill>
                <a:latin typeface="Arial" panose="020B0604020202020204" pitchFamily="34" charset="0"/>
                <a:cs typeface="Arial" panose="020B0604020202020204" pitchFamily="34" charset="0"/>
              </a:rPr>
              <a:t>J Am Acad Dermatol</a:t>
            </a:r>
            <a:r>
              <a:rPr lang="en-US" sz="1400" dirty="0">
                <a:solidFill>
                  <a:srgbClr val="491A6B"/>
                </a:solidFill>
                <a:latin typeface="Arial" panose="020B0604020202020204" pitchFamily="34" charset="0"/>
                <a:cs typeface="Arial" panose="020B0604020202020204" pitchFamily="34" charset="0"/>
              </a:rPr>
              <a:t>. Published online July 25, 2026. doi:10.1016/j.jaad.2026.07.066</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grpSp>
        <p:nvGrpSpPr>
          <p:cNvPr id="2" name="Group 2"/>
          <p:cNvGrpSpPr/>
          <p:nvPr/>
        </p:nvGrpSpPr>
        <p:grpSpPr>
          <a:xfrm>
            <a:off x="-19050" y="-21946"/>
            <a:ext cx="18288000" cy="1895399"/>
            <a:chOff x="0" y="0"/>
            <a:chExt cx="24384000" cy="2527198"/>
          </a:xfrm>
        </p:grpSpPr>
        <p:sp>
          <p:nvSpPr>
            <p:cNvPr id="3" name="Freeform 3"/>
            <p:cNvSpPr/>
            <p:nvPr/>
          </p:nvSpPr>
          <p:spPr>
            <a:xfrm flipH="1" flipV="1">
              <a:off x="0" y="0"/>
              <a:ext cx="24384000" cy="2527173"/>
            </a:xfrm>
            <a:custGeom>
              <a:avLst/>
              <a:gdLst/>
              <a:ahLst/>
              <a:cxnLst/>
              <a:rect l="l" t="t" r="r" b="b"/>
              <a:pathLst>
                <a:path w="24384000" h="2527173">
                  <a:moveTo>
                    <a:pt x="24384000" y="2527173"/>
                  </a:moveTo>
                  <a:lnTo>
                    <a:pt x="0" y="2527173"/>
                  </a:lnTo>
                  <a:lnTo>
                    <a:pt x="0" y="0"/>
                  </a:lnTo>
                  <a:lnTo>
                    <a:pt x="24384000" y="0"/>
                  </a:lnTo>
                  <a:lnTo>
                    <a:pt x="24384000" y="2527173"/>
                  </a:lnTo>
                  <a:close/>
                </a:path>
              </a:pathLst>
            </a:custGeom>
            <a:blipFill>
              <a:blip r:embed="rId2">
                <a:alphaModFix amt="93000"/>
              </a:blip>
              <a:stretch>
                <a:fillRect l="-17604" t="-175780" r="-21452" b="-323028"/>
              </a:stretch>
            </a:blipFill>
          </p:spPr>
          <p:txBody>
            <a:bodyPr/>
            <a:lstStyle/>
            <a:p>
              <a:endParaRPr lang="en-US" sz="1400">
                <a:latin typeface="Arial" panose="020B0604020202020204" pitchFamily="34" charset="0"/>
                <a:cs typeface="Arial" panose="020B0604020202020204" pitchFamily="34" charset="0"/>
              </a:endParaRPr>
            </a:p>
          </p:txBody>
        </p:sp>
      </p:grpSp>
      <p:grpSp>
        <p:nvGrpSpPr>
          <p:cNvPr id="4" name="Group 4"/>
          <p:cNvGrpSpPr/>
          <p:nvPr/>
        </p:nvGrpSpPr>
        <p:grpSpPr>
          <a:xfrm>
            <a:off x="-19050" y="-21946"/>
            <a:ext cx="16487356" cy="1895446"/>
            <a:chOff x="0" y="0"/>
            <a:chExt cx="21983141" cy="2527262"/>
          </a:xfrm>
        </p:grpSpPr>
        <p:sp>
          <p:nvSpPr>
            <p:cNvPr id="5" name="Freeform 5"/>
            <p:cNvSpPr/>
            <p:nvPr/>
          </p:nvSpPr>
          <p:spPr>
            <a:xfrm>
              <a:off x="0" y="0"/>
              <a:ext cx="21983192" cy="2527300"/>
            </a:xfrm>
            <a:custGeom>
              <a:avLst/>
              <a:gdLst/>
              <a:ahLst/>
              <a:cxnLst/>
              <a:rect l="l" t="t" r="r" b="b"/>
              <a:pathLst>
                <a:path w="21983192" h="2527300">
                  <a:moveTo>
                    <a:pt x="0" y="10033"/>
                  </a:moveTo>
                  <a:lnTo>
                    <a:pt x="21983192" y="0"/>
                  </a:lnTo>
                  <a:lnTo>
                    <a:pt x="20369276" y="2527300"/>
                  </a:lnTo>
                  <a:lnTo>
                    <a:pt x="0" y="2524125"/>
                  </a:lnTo>
                  <a:lnTo>
                    <a:pt x="0" y="10033"/>
                  </a:lnTo>
                  <a:close/>
                </a:path>
              </a:pathLst>
            </a:custGeom>
            <a:solidFill>
              <a:srgbClr val="862665"/>
            </a:solidFill>
          </p:spPr>
          <p:txBody>
            <a:bodyPr/>
            <a:lstStyle/>
            <a:p>
              <a:endParaRPr lang="en-US" sz="1400">
                <a:latin typeface="Arial" panose="020B0604020202020204" pitchFamily="34" charset="0"/>
                <a:cs typeface="Arial" panose="020B0604020202020204" pitchFamily="34" charset="0"/>
              </a:endParaRPr>
            </a:p>
          </p:txBody>
        </p:sp>
      </p:grpSp>
      <p:grpSp>
        <p:nvGrpSpPr>
          <p:cNvPr id="6" name="Group 6"/>
          <p:cNvGrpSpPr/>
          <p:nvPr/>
        </p:nvGrpSpPr>
        <p:grpSpPr>
          <a:xfrm>
            <a:off x="15336145" y="8871053"/>
            <a:ext cx="2683135" cy="1261872"/>
            <a:chOff x="0" y="0"/>
            <a:chExt cx="3577514" cy="1682496"/>
          </a:xfrm>
        </p:grpSpPr>
        <p:sp>
          <p:nvSpPr>
            <p:cNvPr id="7" name="Freeform 7" descr="A purple and white logo  Description automatically generated"/>
            <p:cNvSpPr/>
            <p:nvPr/>
          </p:nvSpPr>
          <p:spPr>
            <a:xfrm>
              <a:off x="0" y="0"/>
              <a:ext cx="3577463" cy="1682496"/>
            </a:xfrm>
            <a:custGeom>
              <a:avLst/>
              <a:gdLst/>
              <a:ahLst/>
              <a:cxnLst/>
              <a:rect l="l" t="t" r="r" b="b"/>
              <a:pathLst>
                <a:path w="3577463" h="1682496">
                  <a:moveTo>
                    <a:pt x="0" y="0"/>
                  </a:moveTo>
                  <a:lnTo>
                    <a:pt x="3577463" y="0"/>
                  </a:lnTo>
                  <a:lnTo>
                    <a:pt x="3577463" y="1682496"/>
                  </a:lnTo>
                  <a:lnTo>
                    <a:pt x="0" y="1682496"/>
                  </a:lnTo>
                  <a:lnTo>
                    <a:pt x="0" y="0"/>
                  </a:lnTo>
                  <a:close/>
                </a:path>
              </a:pathLst>
            </a:custGeom>
            <a:blipFill>
              <a:blip r:embed="rId3"/>
              <a:stretch>
                <a:fillRect t="-175" r="-1" b="-175"/>
              </a:stretch>
            </a:blipFill>
          </p:spPr>
          <p:txBody>
            <a:bodyPr/>
            <a:lstStyle/>
            <a:p>
              <a:endParaRPr lang="en-US" sz="1400">
                <a:latin typeface="Arial" panose="020B0604020202020204" pitchFamily="34" charset="0"/>
                <a:cs typeface="Arial" panose="020B0604020202020204" pitchFamily="34" charset="0"/>
              </a:endParaRPr>
            </a:p>
          </p:txBody>
        </p:sp>
      </p:grpSp>
      <p:grpSp>
        <p:nvGrpSpPr>
          <p:cNvPr id="8" name="Group 8"/>
          <p:cNvGrpSpPr/>
          <p:nvPr/>
        </p:nvGrpSpPr>
        <p:grpSpPr>
          <a:xfrm>
            <a:off x="1" y="-26375"/>
            <a:ext cx="16482441" cy="1899876"/>
            <a:chOff x="0" y="0"/>
            <a:chExt cx="21976588" cy="2533167"/>
          </a:xfrm>
        </p:grpSpPr>
        <p:sp>
          <p:nvSpPr>
            <p:cNvPr id="9" name="Freeform 9"/>
            <p:cNvSpPr/>
            <p:nvPr/>
          </p:nvSpPr>
          <p:spPr>
            <a:xfrm>
              <a:off x="0" y="0"/>
              <a:ext cx="21976587" cy="2533142"/>
            </a:xfrm>
            <a:custGeom>
              <a:avLst/>
              <a:gdLst/>
              <a:ahLst/>
              <a:cxnLst/>
              <a:rect l="l" t="t" r="r" b="b"/>
              <a:pathLst>
                <a:path w="21976587" h="2533142">
                  <a:moveTo>
                    <a:pt x="0" y="10033"/>
                  </a:moveTo>
                  <a:lnTo>
                    <a:pt x="21976587" y="0"/>
                  </a:lnTo>
                  <a:lnTo>
                    <a:pt x="20363180" y="2533142"/>
                  </a:lnTo>
                  <a:lnTo>
                    <a:pt x="0" y="2529967"/>
                  </a:lnTo>
                  <a:lnTo>
                    <a:pt x="0" y="10033"/>
                  </a:lnTo>
                  <a:close/>
                </a:path>
              </a:pathLst>
            </a:custGeom>
            <a:solidFill>
              <a:srgbClr val="893B67"/>
            </a:solidFill>
          </p:spPr>
          <p:txBody>
            <a:bodyPr/>
            <a:lstStyle/>
            <a:p>
              <a:endParaRPr lang="en-US" sz="1400">
                <a:latin typeface="Arial" panose="020B0604020202020204" pitchFamily="34" charset="0"/>
                <a:cs typeface="Arial" panose="020B0604020202020204" pitchFamily="34" charset="0"/>
              </a:endParaRPr>
            </a:p>
          </p:txBody>
        </p:sp>
      </p:grpSp>
      <p:grpSp>
        <p:nvGrpSpPr>
          <p:cNvPr id="10" name="Group 10"/>
          <p:cNvGrpSpPr/>
          <p:nvPr/>
        </p:nvGrpSpPr>
        <p:grpSpPr>
          <a:xfrm>
            <a:off x="4310121" y="4861589"/>
            <a:ext cx="4151726" cy="127836"/>
            <a:chOff x="0" y="0"/>
            <a:chExt cx="1093459" cy="33669"/>
          </a:xfrm>
        </p:grpSpPr>
        <p:sp>
          <p:nvSpPr>
            <p:cNvPr id="11" name="Freeform 11"/>
            <p:cNvSpPr/>
            <p:nvPr/>
          </p:nvSpPr>
          <p:spPr>
            <a:xfrm>
              <a:off x="0" y="0"/>
              <a:ext cx="1093459" cy="33669"/>
            </a:xfrm>
            <a:custGeom>
              <a:avLst/>
              <a:gdLst/>
              <a:ahLst/>
              <a:cxnLst/>
              <a:rect l="l" t="t" r="r" b="b"/>
              <a:pathLst>
                <a:path w="1093459" h="33669">
                  <a:moveTo>
                    <a:pt x="16834" y="0"/>
                  </a:moveTo>
                  <a:lnTo>
                    <a:pt x="1076624" y="0"/>
                  </a:lnTo>
                  <a:cubicBezTo>
                    <a:pt x="1085922" y="0"/>
                    <a:pt x="1093459" y="7537"/>
                    <a:pt x="1093459" y="16834"/>
                  </a:cubicBezTo>
                  <a:lnTo>
                    <a:pt x="1093459" y="16834"/>
                  </a:lnTo>
                  <a:cubicBezTo>
                    <a:pt x="1093459" y="21299"/>
                    <a:pt x="1091685" y="25581"/>
                    <a:pt x="1088528" y="28738"/>
                  </a:cubicBezTo>
                  <a:cubicBezTo>
                    <a:pt x="1085371" y="31895"/>
                    <a:pt x="1081089" y="33669"/>
                    <a:pt x="1076624" y="33669"/>
                  </a:cubicBezTo>
                  <a:lnTo>
                    <a:pt x="16834" y="33669"/>
                  </a:lnTo>
                  <a:cubicBezTo>
                    <a:pt x="12370" y="33669"/>
                    <a:pt x="8088" y="31895"/>
                    <a:pt x="4931" y="28738"/>
                  </a:cubicBezTo>
                  <a:cubicBezTo>
                    <a:pt x="1774" y="25581"/>
                    <a:pt x="0" y="21299"/>
                    <a:pt x="0" y="16834"/>
                  </a:cubicBezTo>
                  <a:lnTo>
                    <a:pt x="0" y="16834"/>
                  </a:lnTo>
                  <a:cubicBezTo>
                    <a:pt x="0" y="12370"/>
                    <a:pt x="1774" y="8088"/>
                    <a:pt x="4931" y="4931"/>
                  </a:cubicBezTo>
                  <a:cubicBezTo>
                    <a:pt x="8088" y="1774"/>
                    <a:pt x="12370" y="0"/>
                    <a:pt x="16834" y="0"/>
                  </a:cubicBezTo>
                  <a:close/>
                </a:path>
              </a:pathLst>
            </a:custGeom>
            <a:solidFill>
              <a:srgbClr val="DC5034"/>
            </a:solidFill>
          </p:spPr>
          <p:txBody>
            <a:bodyPr/>
            <a:lstStyle/>
            <a:p>
              <a:endParaRPr lang="en-US" sz="1400">
                <a:latin typeface="Arial" panose="020B0604020202020204" pitchFamily="34" charset="0"/>
                <a:cs typeface="Arial" panose="020B0604020202020204" pitchFamily="34" charset="0"/>
              </a:endParaRPr>
            </a:p>
          </p:txBody>
        </p:sp>
        <p:sp>
          <p:nvSpPr>
            <p:cNvPr id="12" name="TextBox 12"/>
            <p:cNvSpPr txBox="1"/>
            <p:nvPr/>
          </p:nvSpPr>
          <p:spPr>
            <a:xfrm>
              <a:off x="0" y="-38100"/>
              <a:ext cx="1093459" cy="71769"/>
            </a:xfrm>
            <a:prstGeom prst="rect">
              <a:avLst/>
            </a:prstGeom>
          </p:spPr>
          <p:txBody>
            <a:bodyPr lIns="50800" tIns="50800" rIns="50800" bIns="50800" rtlCol="0" anchor="ctr"/>
            <a:lstStyle/>
            <a:p>
              <a:pPr algn="ctr">
                <a:lnSpc>
                  <a:spcPts val="2659"/>
                </a:lnSpc>
              </a:pPr>
              <a:endParaRPr sz="1400">
                <a:latin typeface="Arial" panose="020B0604020202020204" pitchFamily="34" charset="0"/>
                <a:cs typeface="Arial" panose="020B0604020202020204" pitchFamily="34" charset="0"/>
              </a:endParaRPr>
            </a:p>
          </p:txBody>
        </p:sp>
      </p:grpSp>
      <p:grpSp>
        <p:nvGrpSpPr>
          <p:cNvPr id="13" name="Group 13"/>
          <p:cNvGrpSpPr/>
          <p:nvPr/>
        </p:nvGrpSpPr>
        <p:grpSpPr>
          <a:xfrm>
            <a:off x="341757" y="2048214"/>
            <a:ext cx="5254020" cy="6419853"/>
            <a:chOff x="0" y="0"/>
            <a:chExt cx="1383775" cy="1690825"/>
          </a:xfrm>
        </p:grpSpPr>
        <p:sp>
          <p:nvSpPr>
            <p:cNvPr id="14" name="Freeform 14"/>
            <p:cNvSpPr/>
            <p:nvPr/>
          </p:nvSpPr>
          <p:spPr>
            <a:xfrm>
              <a:off x="0" y="0"/>
              <a:ext cx="1383775" cy="1690825"/>
            </a:xfrm>
            <a:custGeom>
              <a:avLst/>
              <a:gdLst/>
              <a:ahLst/>
              <a:cxnLst/>
              <a:rect l="l" t="t" r="r" b="b"/>
              <a:pathLst>
                <a:path w="1383775" h="1690825">
                  <a:moveTo>
                    <a:pt x="75150" y="0"/>
                  </a:moveTo>
                  <a:lnTo>
                    <a:pt x="1308625" y="0"/>
                  </a:lnTo>
                  <a:cubicBezTo>
                    <a:pt x="1350129" y="0"/>
                    <a:pt x="1383775" y="33646"/>
                    <a:pt x="1383775" y="75150"/>
                  </a:cubicBezTo>
                  <a:lnTo>
                    <a:pt x="1383775" y="1615676"/>
                  </a:lnTo>
                  <a:cubicBezTo>
                    <a:pt x="1383775" y="1657180"/>
                    <a:pt x="1350129" y="1690825"/>
                    <a:pt x="1308625" y="1690825"/>
                  </a:cubicBezTo>
                  <a:lnTo>
                    <a:pt x="75150" y="1690825"/>
                  </a:lnTo>
                  <a:cubicBezTo>
                    <a:pt x="33646" y="1690825"/>
                    <a:pt x="0" y="1657180"/>
                    <a:pt x="0" y="1615676"/>
                  </a:cubicBezTo>
                  <a:lnTo>
                    <a:pt x="0" y="75150"/>
                  </a:lnTo>
                  <a:cubicBezTo>
                    <a:pt x="0" y="33646"/>
                    <a:pt x="33646" y="0"/>
                    <a:pt x="75150" y="0"/>
                  </a:cubicBezTo>
                  <a:close/>
                </a:path>
              </a:pathLst>
            </a:custGeom>
            <a:solidFill>
              <a:srgbClr val="D0C4C5"/>
            </a:solidFill>
          </p:spPr>
          <p:txBody>
            <a:bodyPr/>
            <a:lstStyle/>
            <a:p>
              <a:endParaRPr lang="en-US" sz="1400">
                <a:latin typeface="Arial" panose="020B0604020202020204" pitchFamily="34" charset="0"/>
                <a:cs typeface="Arial" panose="020B0604020202020204" pitchFamily="34" charset="0"/>
              </a:endParaRPr>
            </a:p>
          </p:txBody>
        </p:sp>
        <p:sp>
          <p:nvSpPr>
            <p:cNvPr id="15" name="TextBox 15"/>
            <p:cNvSpPr txBox="1"/>
            <p:nvPr/>
          </p:nvSpPr>
          <p:spPr>
            <a:xfrm>
              <a:off x="0" y="-38100"/>
              <a:ext cx="1383775" cy="1728925"/>
            </a:xfrm>
            <a:prstGeom prst="rect">
              <a:avLst/>
            </a:prstGeom>
          </p:spPr>
          <p:txBody>
            <a:bodyPr lIns="50800" tIns="50800" rIns="50800" bIns="50800" rtlCol="0" anchor="ctr"/>
            <a:lstStyle/>
            <a:p>
              <a:pPr algn="ctr">
                <a:lnSpc>
                  <a:spcPts val="2659"/>
                </a:lnSpc>
              </a:pPr>
              <a:endParaRPr sz="1400">
                <a:latin typeface="Arial" panose="020B0604020202020204" pitchFamily="34" charset="0"/>
                <a:cs typeface="Arial" panose="020B0604020202020204" pitchFamily="34" charset="0"/>
              </a:endParaRPr>
            </a:p>
          </p:txBody>
        </p:sp>
      </p:grpSp>
      <p:grpSp>
        <p:nvGrpSpPr>
          <p:cNvPr id="16" name="Group 16"/>
          <p:cNvGrpSpPr/>
          <p:nvPr/>
        </p:nvGrpSpPr>
        <p:grpSpPr>
          <a:xfrm>
            <a:off x="341757" y="8570825"/>
            <a:ext cx="14980188" cy="1204738"/>
            <a:chOff x="0" y="0"/>
            <a:chExt cx="3945399" cy="317297"/>
          </a:xfrm>
        </p:grpSpPr>
        <p:sp>
          <p:nvSpPr>
            <p:cNvPr id="17" name="Freeform 17"/>
            <p:cNvSpPr/>
            <p:nvPr/>
          </p:nvSpPr>
          <p:spPr>
            <a:xfrm>
              <a:off x="0" y="0"/>
              <a:ext cx="3945399" cy="317297"/>
            </a:xfrm>
            <a:custGeom>
              <a:avLst/>
              <a:gdLst/>
              <a:ahLst/>
              <a:cxnLst/>
              <a:rect l="l" t="t" r="r" b="b"/>
              <a:pathLst>
                <a:path w="3945399" h="317297">
                  <a:moveTo>
                    <a:pt x="13954" y="0"/>
                  </a:moveTo>
                  <a:lnTo>
                    <a:pt x="3931445" y="0"/>
                  </a:lnTo>
                  <a:cubicBezTo>
                    <a:pt x="3935146" y="0"/>
                    <a:pt x="3938695" y="1470"/>
                    <a:pt x="3941312" y="4087"/>
                  </a:cubicBezTo>
                  <a:cubicBezTo>
                    <a:pt x="3943929" y="6704"/>
                    <a:pt x="3945399" y="10253"/>
                    <a:pt x="3945399" y="13954"/>
                  </a:cubicBezTo>
                  <a:lnTo>
                    <a:pt x="3945399" y="303343"/>
                  </a:lnTo>
                  <a:cubicBezTo>
                    <a:pt x="3945399" y="307044"/>
                    <a:pt x="3943929" y="310593"/>
                    <a:pt x="3941312" y="313210"/>
                  </a:cubicBezTo>
                  <a:cubicBezTo>
                    <a:pt x="3938695" y="315827"/>
                    <a:pt x="3935146" y="317297"/>
                    <a:pt x="3931445" y="317297"/>
                  </a:cubicBezTo>
                  <a:lnTo>
                    <a:pt x="13954" y="317297"/>
                  </a:lnTo>
                  <a:cubicBezTo>
                    <a:pt x="10253" y="317297"/>
                    <a:pt x="6704" y="315827"/>
                    <a:pt x="4087" y="313210"/>
                  </a:cubicBezTo>
                  <a:cubicBezTo>
                    <a:pt x="1470" y="310593"/>
                    <a:pt x="0" y="307044"/>
                    <a:pt x="0" y="303343"/>
                  </a:cubicBezTo>
                  <a:lnTo>
                    <a:pt x="0" y="13954"/>
                  </a:lnTo>
                  <a:cubicBezTo>
                    <a:pt x="0" y="10253"/>
                    <a:pt x="1470" y="6704"/>
                    <a:pt x="4087" y="4087"/>
                  </a:cubicBezTo>
                  <a:cubicBezTo>
                    <a:pt x="6704" y="1470"/>
                    <a:pt x="10253" y="0"/>
                    <a:pt x="13954" y="0"/>
                  </a:cubicBezTo>
                  <a:close/>
                </a:path>
              </a:pathLst>
            </a:custGeom>
            <a:solidFill>
              <a:srgbClr val="DC5034"/>
            </a:solidFill>
          </p:spPr>
          <p:txBody>
            <a:bodyPr/>
            <a:lstStyle/>
            <a:p>
              <a:endParaRPr lang="en-US" sz="1400">
                <a:latin typeface="Arial" panose="020B0604020202020204" pitchFamily="34" charset="0"/>
                <a:cs typeface="Arial" panose="020B0604020202020204" pitchFamily="34" charset="0"/>
              </a:endParaRPr>
            </a:p>
          </p:txBody>
        </p:sp>
        <p:sp>
          <p:nvSpPr>
            <p:cNvPr id="18" name="TextBox 18"/>
            <p:cNvSpPr txBox="1"/>
            <p:nvPr/>
          </p:nvSpPr>
          <p:spPr>
            <a:xfrm>
              <a:off x="0" y="-38100"/>
              <a:ext cx="3945399" cy="355397"/>
            </a:xfrm>
            <a:prstGeom prst="rect">
              <a:avLst/>
            </a:prstGeom>
          </p:spPr>
          <p:txBody>
            <a:bodyPr lIns="50800" tIns="50800" rIns="50800" bIns="50800" rtlCol="0" anchor="ctr"/>
            <a:lstStyle/>
            <a:p>
              <a:pPr algn="ctr">
                <a:lnSpc>
                  <a:spcPts val="2659"/>
                </a:lnSpc>
              </a:pPr>
              <a:endParaRPr sz="1400">
                <a:latin typeface="Arial" panose="020B0604020202020204" pitchFamily="34" charset="0"/>
                <a:cs typeface="Arial" panose="020B0604020202020204" pitchFamily="34" charset="0"/>
              </a:endParaRPr>
            </a:p>
          </p:txBody>
        </p:sp>
      </p:grpSp>
      <p:grpSp>
        <p:nvGrpSpPr>
          <p:cNvPr id="19" name="Group 19"/>
          <p:cNvGrpSpPr/>
          <p:nvPr/>
        </p:nvGrpSpPr>
        <p:grpSpPr>
          <a:xfrm>
            <a:off x="2057377" y="2246581"/>
            <a:ext cx="1822779" cy="1822779"/>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E1A57"/>
            </a:solidFill>
          </p:spPr>
          <p:txBody>
            <a:bodyPr/>
            <a:lstStyle/>
            <a:p>
              <a:endParaRPr lang="en-US" sz="1400">
                <a:latin typeface="Arial" panose="020B0604020202020204" pitchFamily="34" charset="0"/>
                <a:cs typeface="Arial" panose="020B0604020202020204" pitchFamily="34" charset="0"/>
              </a:endParaRPr>
            </a:p>
          </p:txBody>
        </p:sp>
        <p:sp>
          <p:nvSpPr>
            <p:cNvPr id="21" name="TextBox 21"/>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sz="1400">
                <a:latin typeface="Arial" panose="020B0604020202020204" pitchFamily="34" charset="0"/>
                <a:cs typeface="Arial" panose="020B0604020202020204" pitchFamily="34" charset="0"/>
              </a:endParaRPr>
            </a:p>
          </p:txBody>
        </p:sp>
      </p:grpSp>
      <p:grpSp>
        <p:nvGrpSpPr>
          <p:cNvPr id="22" name="Group 22"/>
          <p:cNvGrpSpPr/>
          <p:nvPr/>
        </p:nvGrpSpPr>
        <p:grpSpPr>
          <a:xfrm>
            <a:off x="10220729" y="4883989"/>
            <a:ext cx="4151726" cy="127836"/>
            <a:chOff x="0" y="0"/>
            <a:chExt cx="1093459" cy="33669"/>
          </a:xfrm>
        </p:grpSpPr>
        <p:sp>
          <p:nvSpPr>
            <p:cNvPr id="23" name="Freeform 23"/>
            <p:cNvSpPr/>
            <p:nvPr/>
          </p:nvSpPr>
          <p:spPr>
            <a:xfrm>
              <a:off x="0" y="0"/>
              <a:ext cx="1093459" cy="33669"/>
            </a:xfrm>
            <a:custGeom>
              <a:avLst/>
              <a:gdLst/>
              <a:ahLst/>
              <a:cxnLst/>
              <a:rect l="l" t="t" r="r" b="b"/>
              <a:pathLst>
                <a:path w="1093459" h="33669">
                  <a:moveTo>
                    <a:pt x="16834" y="0"/>
                  </a:moveTo>
                  <a:lnTo>
                    <a:pt x="1076624" y="0"/>
                  </a:lnTo>
                  <a:cubicBezTo>
                    <a:pt x="1085922" y="0"/>
                    <a:pt x="1093459" y="7537"/>
                    <a:pt x="1093459" y="16834"/>
                  </a:cubicBezTo>
                  <a:lnTo>
                    <a:pt x="1093459" y="16834"/>
                  </a:lnTo>
                  <a:cubicBezTo>
                    <a:pt x="1093459" y="21299"/>
                    <a:pt x="1091685" y="25581"/>
                    <a:pt x="1088528" y="28738"/>
                  </a:cubicBezTo>
                  <a:cubicBezTo>
                    <a:pt x="1085371" y="31895"/>
                    <a:pt x="1081089" y="33669"/>
                    <a:pt x="1076624" y="33669"/>
                  </a:cubicBezTo>
                  <a:lnTo>
                    <a:pt x="16834" y="33669"/>
                  </a:lnTo>
                  <a:cubicBezTo>
                    <a:pt x="12370" y="33669"/>
                    <a:pt x="8088" y="31895"/>
                    <a:pt x="4931" y="28738"/>
                  </a:cubicBezTo>
                  <a:cubicBezTo>
                    <a:pt x="1774" y="25581"/>
                    <a:pt x="0" y="21299"/>
                    <a:pt x="0" y="16834"/>
                  </a:cubicBezTo>
                  <a:lnTo>
                    <a:pt x="0" y="16834"/>
                  </a:lnTo>
                  <a:cubicBezTo>
                    <a:pt x="0" y="12370"/>
                    <a:pt x="1774" y="8088"/>
                    <a:pt x="4931" y="4931"/>
                  </a:cubicBezTo>
                  <a:cubicBezTo>
                    <a:pt x="8088" y="1774"/>
                    <a:pt x="12370" y="0"/>
                    <a:pt x="16834" y="0"/>
                  </a:cubicBezTo>
                  <a:close/>
                </a:path>
              </a:pathLst>
            </a:custGeom>
            <a:solidFill>
              <a:srgbClr val="DC5034"/>
            </a:solidFill>
          </p:spPr>
          <p:txBody>
            <a:bodyPr/>
            <a:lstStyle/>
            <a:p>
              <a:endParaRPr lang="en-US" sz="1400">
                <a:latin typeface="Arial" panose="020B0604020202020204" pitchFamily="34" charset="0"/>
                <a:cs typeface="Arial" panose="020B0604020202020204" pitchFamily="34" charset="0"/>
              </a:endParaRPr>
            </a:p>
          </p:txBody>
        </p:sp>
        <p:sp>
          <p:nvSpPr>
            <p:cNvPr id="24" name="TextBox 24"/>
            <p:cNvSpPr txBox="1"/>
            <p:nvPr/>
          </p:nvSpPr>
          <p:spPr>
            <a:xfrm>
              <a:off x="0" y="-38100"/>
              <a:ext cx="1093459" cy="71769"/>
            </a:xfrm>
            <a:prstGeom prst="rect">
              <a:avLst/>
            </a:prstGeom>
          </p:spPr>
          <p:txBody>
            <a:bodyPr lIns="50800" tIns="50800" rIns="50800" bIns="50800" rtlCol="0" anchor="ctr"/>
            <a:lstStyle/>
            <a:p>
              <a:pPr algn="ctr">
                <a:lnSpc>
                  <a:spcPts val="2659"/>
                </a:lnSpc>
              </a:pPr>
              <a:endParaRPr sz="1400">
                <a:latin typeface="Arial" panose="020B0604020202020204" pitchFamily="34" charset="0"/>
                <a:cs typeface="Arial" panose="020B0604020202020204" pitchFamily="34" charset="0"/>
              </a:endParaRPr>
            </a:p>
          </p:txBody>
        </p:sp>
      </p:grpSp>
      <p:grpSp>
        <p:nvGrpSpPr>
          <p:cNvPr id="25" name="Group 25"/>
          <p:cNvGrpSpPr/>
          <p:nvPr/>
        </p:nvGrpSpPr>
        <p:grpSpPr>
          <a:xfrm>
            <a:off x="6497940" y="2048214"/>
            <a:ext cx="5254020" cy="6419853"/>
            <a:chOff x="0" y="0"/>
            <a:chExt cx="1383775" cy="1690825"/>
          </a:xfrm>
        </p:grpSpPr>
        <p:sp>
          <p:nvSpPr>
            <p:cNvPr id="26" name="Freeform 26"/>
            <p:cNvSpPr/>
            <p:nvPr/>
          </p:nvSpPr>
          <p:spPr>
            <a:xfrm>
              <a:off x="0" y="0"/>
              <a:ext cx="1383775" cy="1690825"/>
            </a:xfrm>
            <a:custGeom>
              <a:avLst/>
              <a:gdLst/>
              <a:ahLst/>
              <a:cxnLst/>
              <a:rect l="l" t="t" r="r" b="b"/>
              <a:pathLst>
                <a:path w="1383775" h="1690825">
                  <a:moveTo>
                    <a:pt x="75150" y="0"/>
                  </a:moveTo>
                  <a:lnTo>
                    <a:pt x="1308625" y="0"/>
                  </a:lnTo>
                  <a:cubicBezTo>
                    <a:pt x="1350129" y="0"/>
                    <a:pt x="1383775" y="33646"/>
                    <a:pt x="1383775" y="75150"/>
                  </a:cubicBezTo>
                  <a:lnTo>
                    <a:pt x="1383775" y="1615676"/>
                  </a:lnTo>
                  <a:cubicBezTo>
                    <a:pt x="1383775" y="1657180"/>
                    <a:pt x="1350129" y="1690825"/>
                    <a:pt x="1308625" y="1690825"/>
                  </a:cubicBezTo>
                  <a:lnTo>
                    <a:pt x="75150" y="1690825"/>
                  </a:lnTo>
                  <a:cubicBezTo>
                    <a:pt x="33646" y="1690825"/>
                    <a:pt x="0" y="1657180"/>
                    <a:pt x="0" y="1615676"/>
                  </a:cubicBezTo>
                  <a:lnTo>
                    <a:pt x="0" y="75150"/>
                  </a:lnTo>
                  <a:cubicBezTo>
                    <a:pt x="0" y="33646"/>
                    <a:pt x="33646" y="0"/>
                    <a:pt x="75150" y="0"/>
                  </a:cubicBezTo>
                  <a:close/>
                </a:path>
              </a:pathLst>
            </a:custGeom>
            <a:solidFill>
              <a:srgbClr val="D0C4C5"/>
            </a:solidFill>
          </p:spPr>
          <p:txBody>
            <a:bodyPr/>
            <a:lstStyle/>
            <a:p>
              <a:endParaRPr lang="en-US" sz="1400">
                <a:latin typeface="Arial" panose="020B0604020202020204" pitchFamily="34" charset="0"/>
                <a:cs typeface="Arial" panose="020B0604020202020204" pitchFamily="34" charset="0"/>
              </a:endParaRPr>
            </a:p>
          </p:txBody>
        </p:sp>
        <p:sp>
          <p:nvSpPr>
            <p:cNvPr id="27" name="TextBox 27"/>
            <p:cNvSpPr txBox="1"/>
            <p:nvPr/>
          </p:nvSpPr>
          <p:spPr>
            <a:xfrm>
              <a:off x="0" y="-38100"/>
              <a:ext cx="1383775" cy="1728925"/>
            </a:xfrm>
            <a:prstGeom prst="rect">
              <a:avLst/>
            </a:prstGeom>
          </p:spPr>
          <p:txBody>
            <a:bodyPr lIns="50800" tIns="50800" rIns="50800" bIns="50800" rtlCol="0" anchor="ctr"/>
            <a:lstStyle/>
            <a:p>
              <a:pPr algn="ctr">
                <a:lnSpc>
                  <a:spcPts val="2659"/>
                </a:lnSpc>
              </a:pPr>
              <a:endParaRPr sz="1400">
                <a:latin typeface="Arial" panose="020B0604020202020204" pitchFamily="34" charset="0"/>
                <a:cs typeface="Arial" panose="020B0604020202020204" pitchFamily="34" charset="0"/>
              </a:endParaRPr>
            </a:p>
          </p:txBody>
        </p:sp>
      </p:grpSp>
      <p:grpSp>
        <p:nvGrpSpPr>
          <p:cNvPr id="28" name="Group 28"/>
          <p:cNvGrpSpPr/>
          <p:nvPr/>
        </p:nvGrpSpPr>
        <p:grpSpPr>
          <a:xfrm>
            <a:off x="8213560" y="2246581"/>
            <a:ext cx="1822779" cy="1822779"/>
            <a:chOff x="0" y="0"/>
            <a:chExt cx="812800" cy="812800"/>
          </a:xfrm>
        </p:grpSpPr>
        <p:sp>
          <p:nvSpPr>
            <p:cNvPr id="29" name="Freeform 2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E1A57"/>
            </a:solidFill>
          </p:spPr>
          <p:txBody>
            <a:bodyPr/>
            <a:lstStyle/>
            <a:p>
              <a:endParaRPr lang="en-US" sz="1400">
                <a:latin typeface="Arial" panose="020B0604020202020204" pitchFamily="34" charset="0"/>
                <a:cs typeface="Arial" panose="020B0604020202020204" pitchFamily="34" charset="0"/>
              </a:endParaRPr>
            </a:p>
          </p:txBody>
        </p:sp>
        <p:sp>
          <p:nvSpPr>
            <p:cNvPr id="30" name="TextBox 30"/>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sz="1400">
                <a:latin typeface="Arial" panose="020B0604020202020204" pitchFamily="34" charset="0"/>
                <a:cs typeface="Arial" panose="020B0604020202020204" pitchFamily="34" charset="0"/>
              </a:endParaRPr>
            </a:p>
          </p:txBody>
        </p:sp>
      </p:grpSp>
      <p:grpSp>
        <p:nvGrpSpPr>
          <p:cNvPr id="31" name="Group 31"/>
          <p:cNvGrpSpPr/>
          <p:nvPr/>
        </p:nvGrpSpPr>
        <p:grpSpPr>
          <a:xfrm>
            <a:off x="12656835" y="2048214"/>
            <a:ext cx="5254020" cy="6419853"/>
            <a:chOff x="0" y="0"/>
            <a:chExt cx="1383775" cy="1690825"/>
          </a:xfrm>
        </p:grpSpPr>
        <p:sp>
          <p:nvSpPr>
            <p:cNvPr id="32" name="Freeform 32"/>
            <p:cNvSpPr/>
            <p:nvPr/>
          </p:nvSpPr>
          <p:spPr>
            <a:xfrm>
              <a:off x="0" y="0"/>
              <a:ext cx="1383775" cy="1690825"/>
            </a:xfrm>
            <a:custGeom>
              <a:avLst/>
              <a:gdLst/>
              <a:ahLst/>
              <a:cxnLst/>
              <a:rect l="l" t="t" r="r" b="b"/>
              <a:pathLst>
                <a:path w="1383775" h="1690825">
                  <a:moveTo>
                    <a:pt x="75150" y="0"/>
                  </a:moveTo>
                  <a:lnTo>
                    <a:pt x="1308625" y="0"/>
                  </a:lnTo>
                  <a:cubicBezTo>
                    <a:pt x="1350129" y="0"/>
                    <a:pt x="1383775" y="33646"/>
                    <a:pt x="1383775" y="75150"/>
                  </a:cubicBezTo>
                  <a:lnTo>
                    <a:pt x="1383775" y="1615676"/>
                  </a:lnTo>
                  <a:cubicBezTo>
                    <a:pt x="1383775" y="1657180"/>
                    <a:pt x="1350129" y="1690825"/>
                    <a:pt x="1308625" y="1690825"/>
                  </a:cubicBezTo>
                  <a:lnTo>
                    <a:pt x="75150" y="1690825"/>
                  </a:lnTo>
                  <a:cubicBezTo>
                    <a:pt x="33646" y="1690825"/>
                    <a:pt x="0" y="1657180"/>
                    <a:pt x="0" y="1615676"/>
                  </a:cubicBezTo>
                  <a:lnTo>
                    <a:pt x="0" y="75150"/>
                  </a:lnTo>
                  <a:cubicBezTo>
                    <a:pt x="0" y="33646"/>
                    <a:pt x="33646" y="0"/>
                    <a:pt x="75150" y="0"/>
                  </a:cubicBezTo>
                  <a:close/>
                </a:path>
              </a:pathLst>
            </a:custGeom>
            <a:solidFill>
              <a:srgbClr val="D0C4C5"/>
            </a:solidFill>
          </p:spPr>
          <p:txBody>
            <a:bodyPr/>
            <a:lstStyle/>
            <a:p>
              <a:endParaRPr lang="en-US" sz="1400">
                <a:latin typeface="Arial" panose="020B0604020202020204" pitchFamily="34" charset="0"/>
                <a:cs typeface="Arial" panose="020B0604020202020204" pitchFamily="34" charset="0"/>
              </a:endParaRPr>
            </a:p>
          </p:txBody>
        </p:sp>
        <p:sp>
          <p:nvSpPr>
            <p:cNvPr id="33" name="TextBox 33"/>
            <p:cNvSpPr txBox="1"/>
            <p:nvPr/>
          </p:nvSpPr>
          <p:spPr>
            <a:xfrm>
              <a:off x="0" y="-38100"/>
              <a:ext cx="1383775" cy="1728925"/>
            </a:xfrm>
            <a:prstGeom prst="rect">
              <a:avLst/>
            </a:prstGeom>
          </p:spPr>
          <p:txBody>
            <a:bodyPr lIns="50800" tIns="50800" rIns="50800" bIns="50800" rtlCol="0" anchor="ctr"/>
            <a:lstStyle/>
            <a:p>
              <a:pPr algn="ctr">
                <a:lnSpc>
                  <a:spcPts val="2659"/>
                </a:lnSpc>
              </a:pPr>
              <a:endParaRPr sz="1400">
                <a:latin typeface="Arial" panose="020B0604020202020204" pitchFamily="34" charset="0"/>
                <a:cs typeface="Arial" panose="020B0604020202020204" pitchFamily="34" charset="0"/>
              </a:endParaRPr>
            </a:p>
          </p:txBody>
        </p:sp>
      </p:grpSp>
      <p:grpSp>
        <p:nvGrpSpPr>
          <p:cNvPr id="34" name="Group 34"/>
          <p:cNvGrpSpPr/>
          <p:nvPr/>
        </p:nvGrpSpPr>
        <p:grpSpPr>
          <a:xfrm>
            <a:off x="14372455" y="2246581"/>
            <a:ext cx="1822779" cy="1822779"/>
            <a:chOff x="0" y="0"/>
            <a:chExt cx="812800" cy="812800"/>
          </a:xfrm>
        </p:grpSpPr>
        <p:sp>
          <p:nvSpPr>
            <p:cNvPr id="35" name="Freeform 3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E1A57"/>
            </a:solidFill>
          </p:spPr>
          <p:txBody>
            <a:bodyPr/>
            <a:lstStyle/>
            <a:p>
              <a:endParaRPr lang="en-US" sz="1400">
                <a:latin typeface="Arial" panose="020B0604020202020204" pitchFamily="34" charset="0"/>
                <a:cs typeface="Arial" panose="020B0604020202020204" pitchFamily="34" charset="0"/>
              </a:endParaRPr>
            </a:p>
          </p:txBody>
        </p:sp>
        <p:sp>
          <p:nvSpPr>
            <p:cNvPr id="36" name="TextBox 3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sz="1400">
                <a:latin typeface="Arial" panose="020B0604020202020204" pitchFamily="34" charset="0"/>
                <a:cs typeface="Arial" panose="020B0604020202020204" pitchFamily="34" charset="0"/>
              </a:endParaRPr>
            </a:p>
          </p:txBody>
        </p:sp>
      </p:grpSp>
      <p:sp>
        <p:nvSpPr>
          <p:cNvPr id="37" name="TextBox 37"/>
          <p:cNvSpPr txBox="1"/>
          <p:nvPr/>
        </p:nvSpPr>
        <p:spPr>
          <a:xfrm>
            <a:off x="341757" y="250871"/>
            <a:ext cx="16515859" cy="1231106"/>
          </a:xfrm>
          <a:prstGeom prst="rect">
            <a:avLst/>
          </a:prstGeom>
        </p:spPr>
        <p:txBody>
          <a:bodyPr lIns="0" tIns="0" rIns="0" bIns="0" rtlCol="0" anchor="t">
            <a:spAutoFit/>
          </a:bodyPr>
          <a:lstStyle/>
          <a:p>
            <a:pPr algn="l"/>
            <a:r>
              <a:rPr lang="en-US" sz="4000" b="1" dirty="0">
                <a:solidFill>
                  <a:srgbClr val="FEFFFF"/>
                </a:solidFill>
                <a:latin typeface="Arial" panose="020B0604020202020204" pitchFamily="34" charset="0"/>
                <a:ea typeface="Calibri (MS) Bold"/>
                <a:cs typeface="Arial" panose="020B0604020202020204" pitchFamily="34" charset="0"/>
                <a:sym typeface="Calibri (MS) Bold"/>
              </a:rPr>
              <a:t>The Dermatologist's Role in Metabolic Screening </a:t>
            </a:r>
          </a:p>
          <a:p>
            <a:pPr algn="l"/>
            <a:r>
              <a:rPr lang="en-US" sz="4000" b="1" dirty="0">
                <a:solidFill>
                  <a:srgbClr val="FEFFFF"/>
                </a:solidFill>
                <a:latin typeface="Arial" panose="020B0604020202020204" pitchFamily="34" charset="0"/>
                <a:ea typeface="Calibri (MS) Bold"/>
                <a:cs typeface="Arial" panose="020B0604020202020204" pitchFamily="34" charset="0"/>
                <a:sym typeface="Calibri (MS) Bold"/>
              </a:rPr>
              <a:t>and Coordination</a:t>
            </a:r>
          </a:p>
        </p:txBody>
      </p:sp>
      <p:sp>
        <p:nvSpPr>
          <p:cNvPr id="38" name="TextBox 38"/>
          <p:cNvSpPr txBox="1"/>
          <p:nvPr/>
        </p:nvSpPr>
        <p:spPr>
          <a:xfrm>
            <a:off x="2260138" y="4135983"/>
            <a:ext cx="1417257" cy="516616"/>
          </a:xfrm>
          <a:prstGeom prst="rect">
            <a:avLst/>
          </a:prstGeom>
        </p:spPr>
        <p:txBody>
          <a:bodyPr lIns="0" tIns="0" rIns="0" bIns="0" rtlCol="0" anchor="t">
            <a:spAutoFit/>
          </a:bodyPr>
          <a:lstStyle/>
          <a:p>
            <a:pPr algn="ctr">
              <a:lnSpc>
                <a:spcPts val="4399"/>
              </a:lnSpc>
            </a:pPr>
            <a:r>
              <a:rPr lang="en-US" sz="3200" b="1">
                <a:solidFill>
                  <a:srgbClr val="3E1A57"/>
                </a:solidFill>
                <a:latin typeface="Arial" panose="020B0604020202020204" pitchFamily="34" charset="0"/>
                <a:ea typeface="Calibri (MS) Bold"/>
                <a:cs typeface="Arial" panose="020B0604020202020204" pitchFamily="34" charset="0"/>
                <a:sym typeface="Calibri (MS) Bold"/>
              </a:rPr>
              <a:t>Screen</a:t>
            </a:r>
          </a:p>
        </p:txBody>
      </p:sp>
      <p:sp>
        <p:nvSpPr>
          <p:cNvPr id="39" name="TextBox 39"/>
          <p:cNvSpPr txBox="1"/>
          <p:nvPr/>
        </p:nvSpPr>
        <p:spPr>
          <a:xfrm>
            <a:off x="217189" y="4896932"/>
            <a:ext cx="5218632" cy="1846659"/>
          </a:xfrm>
          <a:prstGeom prst="rect">
            <a:avLst/>
          </a:prstGeom>
        </p:spPr>
        <p:txBody>
          <a:bodyPr wrap="square" lIns="0" tIns="0" rIns="0" bIns="0" rtlCol="0" anchor="t">
            <a:spAutoFit/>
          </a:bodyPr>
          <a:lstStyle/>
          <a:p>
            <a:pPr marL="582928" lvl="1" indent="-291464" algn="l">
              <a:buFont typeface="Arial"/>
              <a:buChar char="•"/>
            </a:pPr>
            <a:r>
              <a:rPr lang="en-US" sz="2000" dirty="0">
                <a:solidFill>
                  <a:srgbClr val="862665"/>
                </a:solidFill>
                <a:latin typeface="Arial" panose="020B0604020202020204" pitchFamily="34" charset="0"/>
                <a:ea typeface="Calibri (MS)"/>
                <a:cs typeface="Arial" panose="020B0604020202020204" pitchFamily="34" charset="0"/>
                <a:sym typeface="Calibri (MS)"/>
              </a:rPr>
              <a:t>BMI, glucose, triglycerides, LDL cholesterol, hemoglobin A1c, and blood pressure</a:t>
            </a:r>
          </a:p>
          <a:p>
            <a:pPr algn="l"/>
            <a:endParaRPr lang="en-US" sz="2000" dirty="0">
              <a:solidFill>
                <a:srgbClr val="862665"/>
              </a:solidFill>
              <a:latin typeface="Arial" panose="020B0604020202020204" pitchFamily="34" charset="0"/>
              <a:ea typeface="Calibri (MS)"/>
              <a:cs typeface="Arial" panose="020B0604020202020204" pitchFamily="34" charset="0"/>
              <a:sym typeface="Calibri (MS)"/>
            </a:endParaRPr>
          </a:p>
          <a:p>
            <a:pPr marL="582928" lvl="1" indent="-291464" algn="l">
              <a:buFont typeface="Arial"/>
              <a:buChar char="•"/>
            </a:pPr>
            <a:r>
              <a:rPr lang="en-US" sz="2000" dirty="0">
                <a:solidFill>
                  <a:srgbClr val="862665"/>
                </a:solidFill>
                <a:latin typeface="Arial" panose="020B0604020202020204" pitchFamily="34" charset="0"/>
                <a:ea typeface="Calibri (MS)"/>
                <a:cs typeface="Arial" panose="020B0604020202020204" pitchFamily="34" charset="0"/>
                <a:sym typeface="Calibri (MS)"/>
              </a:rPr>
              <a:t>Leverage frequent dermatology visits patients already attend</a:t>
            </a:r>
          </a:p>
        </p:txBody>
      </p:sp>
      <p:sp>
        <p:nvSpPr>
          <p:cNvPr id="40" name="TextBox 40"/>
          <p:cNvSpPr txBox="1"/>
          <p:nvPr/>
        </p:nvSpPr>
        <p:spPr>
          <a:xfrm>
            <a:off x="498794" y="8711529"/>
            <a:ext cx="14783930" cy="923330"/>
          </a:xfrm>
          <a:prstGeom prst="rect">
            <a:avLst/>
          </a:prstGeom>
        </p:spPr>
        <p:txBody>
          <a:bodyPr lIns="0" tIns="0" rIns="0" bIns="0" rtlCol="0" anchor="t">
            <a:spAutoFit/>
          </a:bodyPr>
          <a:lstStyle/>
          <a:p>
            <a:pPr algn="ctr"/>
            <a:r>
              <a:rPr lang="en-US" sz="2000" dirty="0">
                <a:solidFill>
                  <a:srgbClr val="FFFFFF"/>
                </a:solidFill>
                <a:latin typeface="Arial" panose="020B0604020202020204" pitchFamily="34" charset="0"/>
                <a:ea typeface="Calibri (MS)"/>
                <a:cs typeface="Arial" panose="020B0604020202020204" pitchFamily="34" charset="0"/>
                <a:sym typeface="Calibri (MS)"/>
              </a:rPr>
              <a:t>Dermatologists are well-positioned to screen for metabolic risk by leveraging the frequent visits psoriasis patients already attend. This role encompasses screening, education, and coordination, and may result in improved treatment-independent disease severity.</a:t>
            </a:r>
          </a:p>
        </p:txBody>
      </p:sp>
      <p:sp>
        <p:nvSpPr>
          <p:cNvPr id="41" name="TextBox 41"/>
          <p:cNvSpPr txBox="1"/>
          <p:nvPr/>
        </p:nvSpPr>
        <p:spPr>
          <a:xfrm>
            <a:off x="2057377" y="1866900"/>
            <a:ext cx="1822779" cy="1963358"/>
          </a:xfrm>
          <a:prstGeom prst="rect">
            <a:avLst/>
          </a:prstGeom>
        </p:spPr>
        <p:txBody>
          <a:bodyPr lIns="0" tIns="0" rIns="0" bIns="0" rtlCol="0" anchor="t">
            <a:spAutoFit/>
          </a:bodyPr>
          <a:lstStyle/>
          <a:p>
            <a:pPr algn="ctr">
              <a:lnSpc>
                <a:spcPts val="17498"/>
              </a:lnSpc>
              <a:spcBef>
                <a:spcPct val="0"/>
              </a:spcBef>
            </a:pPr>
            <a:r>
              <a:rPr lang="en-US" sz="9600" dirty="0">
                <a:solidFill>
                  <a:srgbClr val="FEFFFF"/>
                </a:solidFill>
                <a:latin typeface="Arial" panose="020B0604020202020204" pitchFamily="34" charset="0"/>
                <a:ea typeface="Calibri (MS)"/>
                <a:cs typeface="Arial" panose="020B0604020202020204" pitchFamily="34" charset="0"/>
                <a:sym typeface="Calibri (MS)"/>
              </a:rPr>
              <a:t>1</a:t>
            </a:r>
          </a:p>
        </p:txBody>
      </p:sp>
      <p:sp>
        <p:nvSpPr>
          <p:cNvPr id="42" name="TextBox 42"/>
          <p:cNvSpPr txBox="1"/>
          <p:nvPr/>
        </p:nvSpPr>
        <p:spPr>
          <a:xfrm>
            <a:off x="7969953" y="4175531"/>
            <a:ext cx="2348094" cy="516616"/>
          </a:xfrm>
          <a:prstGeom prst="rect">
            <a:avLst/>
          </a:prstGeom>
        </p:spPr>
        <p:txBody>
          <a:bodyPr lIns="0" tIns="0" rIns="0" bIns="0" rtlCol="0" anchor="t">
            <a:spAutoFit/>
          </a:bodyPr>
          <a:lstStyle/>
          <a:p>
            <a:pPr algn="ctr">
              <a:lnSpc>
                <a:spcPts val="4399"/>
              </a:lnSpc>
            </a:pPr>
            <a:r>
              <a:rPr lang="en-US" sz="3200" b="1">
                <a:solidFill>
                  <a:srgbClr val="3E1A57"/>
                </a:solidFill>
                <a:latin typeface="Arial" panose="020B0604020202020204" pitchFamily="34" charset="0"/>
                <a:ea typeface="Calibri (MS) Bold"/>
                <a:cs typeface="Arial" panose="020B0604020202020204" pitchFamily="34" charset="0"/>
                <a:sym typeface="Calibri (MS) Bold"/>
              </a:rPr>
              <a:t>Coordinate</a:t>
            </a:r>
          </a:p>
        </p:txBody>
      </p:sp>
      <p:sp>
        <p:nvSpPr>
          <p:cNvPr id="43" name="TextBox 43"/>
          <p:cNvSpPr txBox="1"/>
          <p:nvPr/>
        </p:nvSpPr>
        <p:spPr>
          <a:xfrm>
            <a:off x="6373372" y="4941463"/>
            <a:ext cx="5035357" cy="2154436"/>
          </a:xfrm>
          <a:prstGeom prst="rect">
            <a:avLst/>
          </a:prstGeom>
        </p:spPr>
        <p:txBody>
          <a:bodyPr wrap="square" lIns="0" tIns="0" rIns="0" bIns="0" rtlCol="0" anchor="t">
            <a:spAutoFit/>
          </a:bodyPr>
          <a:lstStyle/>
          <a:p>
            <a:pPr marL="582928" lvl="1" indent="-291464" algn="l">
              <a:buFont typeface="Arial"/>
              <a:buChar char="•"/>
            </a:pPr>
            <a:r>
              <a:rPr lang="en-US" sz="2000" dirty="0">
                <a:solidFill>
                  <a:srgbClr val="862665"/>
                </a:solidFill>
                <a:latin typeface="Arial" panose="020B0604020202020204" pitchFamily="34" charset="0"/>
                <a:ea typeface="Calibri (MS)"/>
                <a:cs typeface="Arial" panose="020B0604020202020204" pitchFamily="34" charset="0"/>
                <a:sym typeface="Calibri (MS)"/>
              </a:rPr>
              <a:t>Refer patients with elevated cardiometabolic risk to appropriate specialties</a:t>
            </a:r>
          </a:p>
          <a:p>
            <a:pPr algn="l"/>
            <a:endParaRPr lang="en-US" sz="2000" dirty="0">
              <a:solidFill>
                <a:srgbClr val="862665"/>
              </a:solidFill>
              <a:latin typeface="Arial" panose="020B0604020202020204" pitchFamily="34" charset="0"/>
              <a:ea typeface="Calibri (MS)"/>
              <a:cs typeface="Arial" panose="020B0604020202020204" pitchFamily="34" charset="0"/>
              <a:sym typeface="Calibri (MS)"/>
            </a:endParaRPr>
          </a:p>
          <a:p>
            <a:pPr marL="582928" lvl="1" indent="-291464" algn="l">
              <a:buFont typeface="Arial"/>
              <a:buChar char="•"/>
            </a:pPr>
            <a:r>
              <a:rPr lang="en-US" sz="2000" dirty="0">
                <a:solidFill>
                  <a:srgbClr val="862665"/>
                </a:solidFill>
                <a:latin typeface="Arial" panose="020B0604020202020204" pitchFamily="34" charset="0"/>
                <a:ea typeface="Calibri (MS)"/>
                <a:cs typeface="Arial" panose="020B0604020202020204" pitchFamily="34" charset="0"/>
                <a:sym typeface="Calibri (MS)"/>
              </a:rPr>
              <a:t>Cross-specialty coordination increases preventative benefit</a:t>
            </a:r>
          </a:p>
          <a:p>
            <a:pPr algn="ctr"/>
            <a:endParaRPr lang="en-US" sz="2000" dirty="0">
              <a:solidFill>
                <a:srgbClr val="862665"/>
              </a:solidFill>
              <a:latin typeface="Arial" panose="020B0604020202020204" pitchFamily="34" charset="0"/>
              <a:ea typeface="Calibri (MS)"/>
              <a:cs typeface="Arial" panose="020B0604020202020204" pitchFamily="34" charset="0"/>
              <a:sym typeface="Calibri (MS)"/>
            </a:endParaRPr>
          </a:p>
        </p:txBody>
      </p:sp>
      <p:sp>
        <p:nvSpPr>
          <p:cNvPr id="44" name="TextBox 44"/>
          <p:cNvSpPr txBox="1"/>
          <p:nvPr/>
        </p:nvSpPr>
        <p:spPr>
          <a:xfrm>
            <a:off x="8232610" y="1906448"/>
            <a:ext cx="1822779" cy="1963358"/>
          </a:xfrm>
          <a:prstGeom prst="rect">
            <a:avLst/>
          </a:prstGeom>
        </p:spPr>
        <p:txBody>
          <a:bodyPr lIns="0" tIns="0" rIns="0" bIns="0" rtlCol="0" anchor="t">
            <a:spAutoFit/>
          </a:bodyPr>
          <a:lstStyle/>
          <a:p>
            <a:pPr algn="ctr">
              <a:lnSpc>
                <a:spcPts val="17498"/>
              </a:lnSpc>
              <a:spcBef>
                <a:spcPct val="0"/>
              </a:spcBef>
            </a:pPr>
            <a:r>
              <a:rPr lang="en-US" sz="9600">
                <a:solidFill>
                  <a:srgbClr val="FEFFFF"/>
                </a:solidFill>
                <a:latin typeface="Arial" panose="020B0604020202020204" pitchFamily="34" charset="0"/>
                <a:ea typeface="Calibri (MS)"/>
                <a:cs typeface="Arial" panose="020B0604020202020204" pitchFamily="34" charset="0"/>
                <a:sym typeface="Calibri (MS)"/>
              </a:rPr>
              <a:t>2</a:t>
            </a:r>
          </a:p>
        </p:txBody>
      </p:sp>
      <p:sp>
        <p:nvSpPr>
          <p:cNvPr id="45" name="TextBox 45"/>
          <p:cNvSpPr txBox="1"/>
          <p:nvPr/>
        </p:nvSpPr>
        <p:spPr>
          <a:xfrm>
            <a:off x="14426553" y="4175531"/>
            <a:ext cx="1714583" cy="528222"/>
          </a:xfrm>
          <a:prstGeom prst="rect">
            <a:avLst/>
          </a:prstGeom>
        </p:spPr>
        <p:txBody>
          <a:bodyPr lIns="0" tIns="0" rIns="0" bIns="0" rtlCol="0" anchor="t">
            <a:spAutoFit/>
          </a:bodyPr>
          <a:lstStyle/>
          <a:p>
            <a:pPr algn="ctr">
              <a:lnSpc>
                <a:spcPts val="4399"/>
              </a:lnSpc>
            </a:pPr>
            <a:r>
              <a:rPr lang="en-US" sz="3200" b="1">
                <a:solidFill>
                  <a:srgbClr val="3E1A57"/>
                </a:solidFill>
                <a:latin typeface="Arial" panose="020B0604020202020204" pitchFamily="34" charset="0"/>
                <a:ea typeface="Calibri (MS) Bold"/>
                <a:cs typeface="Arial" panose="020B0604020202020204" pitchFamily="34" charset="0"/>
                <a:sym typeface="Calibri (MS) Bold"/>
              </a:rPr>
              <a:t>Manage</a:t>
            </a:r>
          </a:p>
        </p:txBody>
      </p:sp>
      <p:sp>
        <p:nvSpPr>
          <p:cNvPr id="46" name="TextBox 46"/>
          <p:cNvSpPr txBox="1"/>
          <p:nvPr/>
        </p:nvSpPr>
        <p:spPr>
          <a:xfrm>
            <a:off x="12489036" y="4833014"/>
            <a:ext cx="5297251" cy="3077766"/>
          </a:xfrm>
          <a:prstGeom prst="rect">
            <a:avLst/>
          </a:prstGeom>
        </p:spPr>
        <p:txBody>
          <a:bodyPr wrap="square" lIns="0" tIns="0" rIns="0" bIns="0" rtlCol="0" anchor="t">
            <a:spAutoFit/>
          </a:bodyPr>
          <a:lstStyle/>
          <a:p>
            <a:pPr marL="582928" lvl="1" indent="-291464" algn="l">
              <a:buFont typeface="Arial"/>
              <a:buChar char="•"/>
            </a:pPr>
            <a:r>
              <a:rPr lang="en-US" sz="2000" dirty="0">
                <a:solidFill>
                  <a:srgbClr val="862665"/>
                </a:solidFill>
                <a:latin typeface="Arial" panose="020B0604020202020204" pitchFamily="34" charset="0"/>
                <a:ea typeface="Calibri (MS)"/>
                <a:cs typeface="Arial" panose="020B0604020202020204" pitchFamily="34" charset="0"/>
                <a:sym typeface="Calibri (MS)"/>
              </a:rPr>
              <a:t>Low-calorie or anti-inflammatory diets, exercise, pharmacologic weight-loss therapies</a:t>
            </a:r>
          </a:p>
          <a:p>
            <a:pPr algn="l"/>
            <a:endParaRPr lang="en-US" sz="2000" dirty="0">
              <a:solidFill>
                <a:srgbClr val="862665"/>
              </a:solidFill>
              <a:latin typeface="Arial" panose="020B0604020202020204" pitchFamily="34" charset="0"/>
              <a:ea typeface="Calibri (MS)"/>
              <a:cs typeface="Arial" panose="020B0604020202020204" pitchFamily="34" charset="0"/>
              <a:sym typeface="Calibri (MS)"/>
            </a:endParaRPr>
          </a:p>
          <a:p>
            <a:pPr marL="582928" lvl="1" indent="-291464" algn="l">
              <a:buFont typeface="Arial"/>
              <a:buChar char="•"/>
            </a:pPr>
            <a:r>
              <a:rPr lang="en-US" sz="2000" dirty="0">
                <a:solidFill>
                  <a:srgbClr val="862665"/>
                </a:solidFill>
                <a:latin typeface="Arial" panose="020B0604020202020204" pitchFamily="34" charset="0"/>
                <a:ea typeface="Calibri (MS)"/>
                <a:cs typeface="Arial" panose="020B0604020202020204" pitchFamily="34" charset="0"/>
                <a:sym typeface="Calibri (MS)"/>
              </a:rPr>
              <a:t>Possibly bariatric surgery in appropriate patients</a:t>
            </a:r>
          </a:p>
          <a:p>
            <a:pPr algn="l"/>
            <a:endParaRPr lang="en-US" sz="2000" dirty="0">
              <a:solidFill>
                <a:srgbClr val="862665"/>
              </a:solidFill>
              <a:latin typeface="Arial" panose="020B0604020202020204" pitchFamily="34" charset="0"/>
              <a:ea typeface="Calibri (MS)"/>
              <a:cs typeface="Arial" panose="020B0604020202020204" pitchFamily="34" charset="0"/>
              <a:sym typeface="Calibri (MS)"/>
            </a:endParaRPr>
          </a:p>
          <a:p>
            <a:pPr marL="582928" lvl="1" indent="-291464" algn="l">
              <a:buFont typeface="Arial"/>
              <a:buChar char="•"/>
            </a:pPr>
            <a:r>
              <a:rPr lang="en-US" sz="2000" dirty="0">
                <a:solidFill>
                  <a:srgbClr val="862665"/>
                </a:solidFill>
                <a:latin typeface="Arial" panose="020B0604020202020204" pitchFamily="34" charset="0"/>
                <a:ea typeface="Calibri (MS)"/>
                <a:cs typeface="Arial" panose="020B0604020202020204" pitchFamily="34" charset="0"/>
                <a:sym typeface="Calibri (MS)"/>
              </a:rPr>
              <a:t>Dermatologist may prescribe weight-loss therapies directly or coordinate with another provider</a:t>
            </a:r>
          </a:p>
        </p:txBody>
      </p:sp>
      <p:sp>
        <p:nvSpPr>
          <p:cNvPr id="47" name="TextBox 47"/>
          <p:cNvSpPr txBox="1"/>
          <p:nvPr/>
        </p:nvSpPr>
        <p:spPr>
          <a:xfrm>
            <a:off x="14371335" y="1906448"/>
            <a:ext cx="1822779" cy="1963358"/>
          </a:xfrm>
          <a:prstGeom prst="rect">
            <a:avLst/>
          </a:prstGeom>
        </p:spPr>
        <p:txBody>
          <a:bodyPr lIns="0" tIns="0" rIns="0" bIns="0" rtlCol="0" anchor="t">
            <a:spAutoFit/>
          </a:bodyPr>
          <a:lstStyle/>
          <a:p>
            <a:pPr algn="ctr">
              <a:lnSpc>
                <a:spcPts val="17498"/>
              </a:lnSpc>
              <a:spcBef>
                <a:spcPct val="0"/>
              </a:spcBef>
            </a:pPr>
            <a:r>
              <a:rPr lang="en-US" sz="9600">
                <a:solidFill>
                  <a:srgbClr val="FEFFFF"/>
                </a:solidFill>
                <a:latin typeface="Arial" panose="020B0604020202020204" pitchFamily="34" charset="0"/>
                <a:ea typeface="Calibri (MS)"/>
                <a:cs typeface="Arial" panose="020B0604020202020204" pitchFamily="34" charset="0"/>
                <a:sym typeface="Calibri (MS)"/>
              </a:rPr>
              <a:t>3</a:t>
            </a:r>
          </a:p>
        </p:txBody>
      </p:sp>
      <p:sp>
        <p:nvSpPr>
          <p:cNvPr id="49" name="TextBox 40">
            <a:extLst>
              <a:ext uri="{FF2B5EF4-FFF2-40B4-BE49-F238E27FC236}">
                <a16:creationId xmlns:a16="http://schemas.microsoft.com/office/drawing/2014/main" id="{A5F003BE-8073-833A-7479-351344F3024D}"/>
              </a:ext>
            </a:extLst>
          </p:cNvPr>
          <p:cNvSpPr txBox="1"/>
          <p:nvPr/>
        </p:nvSpPr>
        <p:spPr>
          <a:xfrm>
            <a:off x="392206" y="9791068"/>
            <a:ext cx="11277600" cy="430887"/>
          </a:xfrm>
          <a:prstGeom prst="rect">
            <a:avLst/>
          </a:prstGeom>
        </p:spPr>
        <p:txBody>
          <a:bodyPr wrap="square" lIns="0" tIns="0" rIns="0" bIns="0" rtlCol="0" anchor="t">
            <a:spAutoFit/>
          </a:bodyPr>
          <a:lstStyle/>
          <a:p>
            <a:r>
              <a:rPr lang="en-US" sz="1400" dirty="0">
                <a:solidFill>
                  <a:srgbClr val="491A6B"/>
                </a:solidFill>
                <a:latin typeface="Arial" panose="020B0604020202020204" pitchFamily="34" charset="0"/>
                <a:cs typeface="Arial" panose="020B0604020202020204" pitchFamily="34" charset="0"/>
              </a:rPr>
              <a:t>Strober BE, Treichel AM, Bowcock AM, et al. Bridging Psoriasis and Metabolic Comorbidities: Toward Comprehensive Patient Management. Priorities from the International Psoriasis Council. </a:t>
            </a:r>
            <a:r>
              <a:rPr lang="en-US" sz="1400" i="1" dirty="0">
                <a:solidFill>
                  <a:srgbClr val="491A6B"/>
                </a:solidFill>
                <a:latin typeface="Arial" panose="020B0604020202020204" pitchFamily="34" charset="0"/>
                <a:cs typeface="Arial" panose="020B0604020202020204" pitchFamily="34" charset="0"/>
              </a:rPr>
              <a:t>J Am Acad Dermatol</a:t>
            </a:r>
            <a:r>
              <a:rPr lang="en-US" sz="1400" dirty="0">
                <a:solidFill>
                  <a:srgbClr val="491A6B"/>
                </a:solidFill>
                <a:latin typeface="Arial" panose="020B0604020202020204" pitchFamily="34" charset="0"/>
                <a:cs typeface="Arial" panose="020B0604020202020204" pitchFamily="34" charset="0"/>
              </a:rPr>
              <a:t>. Published online July 25, 2026. doi:10.1016/j.jaad.2026.07.066</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a:extLst>
            <a:ext uri="{FF2B5EF4-FFF2-40B4-BE49-F238E27FC236}">
              <a16:creationId xmlns:a16="http://schemas.microsoft.com/office/drawing/2014/main" id="{A2A777AC-13E3-CE9E-987E-D529CF385165}"/>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B2C0D177-4A58-1D21-6828-F95B5BC9816E}"/>
              </a:ext>
            </a:extLst>
          </p:cNvPr>
          <p:cNvGrpSpPr/>
          <p:nvPr/>
        </p:nvGrpSpPr>
        <p:grpSpPr>
          <a:xfrm>
            <a:off x="-19050" y="-21946"/>
            <a:ext cx="18288000" cy="1895399"/>
            <a:chOff x="0" y="0"/>
            <a:chExt cx="24384000" cy="2527198"/>
          </a:xfrm>
        </p:grpSpPr>
        <p:sp>
          <p:nvSpPr>
            <p:cNvPr id="3" name="Freeform 3">
              <a:extLst>
                <a:ext uri="{FF2B5EF4-FFF2-40B4-BE49-F238E27FC236}">
                  <a16:creationId xmlns:a16="http://schemas.microsoft.com/office/drawing/2014/main" id="{495C52F4-FC80-BB86-02C1-E9A75C141558}"/>
                </a:ext>
              </a:extLst>
            </p:cNvPr>
            <p:cNvSpPr/>
            <p:nvPr/>
          </p:nvSpPr>
          <p:spPr>
            <a:xfrm flipH="1" flipV="1">
              <a:off x="0" y="0"/>
              <a:ext cx="24384000" cy="2527173"/>
            </a:xfrm>
            <a:custGeom>
              <a:avLst/>
              <a:gdLst/>
              <a:ahLst/>
              <a:cxnLst/>
              <a:rect l="l" t="t" r="r" b="b"/>
              <a:pathLst>
                <a:path w="24384000" h="2527173">
                  <a:moveTo>
                    <a:pt x="24384000" y="2527173"/>
                  </a:moveTo>
                  <a:lnTo>
                    <a:pt x="0" y="2527173"/>
                  </a:lnTo>
                  <a:lnTo>
                    <a:pt x="0" y="0"/>
                  </a:lnTo>
                  <a:lnTo>
                    <a:pt x="24384000" y="0"/>
                  </a:lnTo>
                  <a:lnTo>
                    <a:pt x="24384000" y="2527173"/>
                  </a:lnTo>
                  <a:close/>
                </a:path>
              </a:pathLst>
            </a:custGeom>
            <a:blipFill>
              <a:blip r:embed="rId2">
                <a:alphaModFix amt="93000"/>
              </a:blip>
              <a:stretch>
                <a:fillRect l="-17604" t="-175780" r="-21452" b="-323028"/>
              </a:stretch>
            </a:blipFill>
          </p:spPr>
          <p:txBody>
            <a:bodyPr/>
            <a:lstStyle/>
            <a:p>
              <a:endParaRPr lang="en-US" sz="1400">
                <a:latin typeface="Arial" panose="020B0604020202020204" pitchFamily="34" charset="0"/>
                <a:cs typeface="Arial" panose="020B0604020202020204" pitchFamily="34" charset="0"/>
              </a:endParaRPr>
            </a:p>
          </p:txBody>
        </p:sp>
      </p:grpSp>
      <p:grpSp>
        <p:nvGrpSpPr>
          <p:cNvPr id="4" name="Group 4">
            <a:extLst>
              <a:ext uri="{FF2B5EF4-FFF2-40B4-BE49-F238E27FC236}">
                <a16:creationId xmlns:a16="http://schemas.microsoft.com/office/drawing/2014/main" id="{E7BA1430-E75C-1DEF-1D1D-306ECA5E9DC4}"/>
              </a:ext>
            </a:extLst>
          </p:cNvPr>
          <p:cNvGrpSpPr/>
          <p:nvPr/>
        </p:nvGrpSpPr>
        <p:grpSpPr>
          <a:xfrm>
            <a:off x="-19050" y="-21946"/>
            <a:ext cx="16487356" cy="1895446"/>
            <a:chOff x="0" y="0"/>
            <a:chExt cx="21983141" cy="2527262"/>
          </a:xfrm>
        </p:grpSpPr>
        <p:sp>
          <p:nvSpPr>
            <p:cNvPr id="5" name="Freeform 5">
              <a:extLst>
                <a:ext uri="{FF2B5EF4-FFF2-40B4-BE49-F238E27FC236}">
                  <a16:creationId xmlns:a16="http://schemas.microsoft.com/office/drawing/2014/main" id="{AC3BD3A2-0231-7D42-2183-008A0CA880D5}"/>
                </a:ext>
              </a:extLst>
            </p:cNvPr>
            <p:cNvSpPr/>
            <p:nvPr/>
          </p:nvSpPr>
          <p:spPr>
            <a:xfrm>
              <a:off x="0" y="0"/>
              <a:ext cx="21983192" cy="2527300"/>
            </a:xfrm>
            <a:custGeom>
              <a:avLst/>
              <a:gdLst/>
              <a:ahLst/>
              <a:cxnLst/>
              <a:rect l="l" t="t" r="r" b="b"/>
              <a:pathLst>
                <a:path w="21983192" h="2527300">
                  <a:moveTo>
                    <a:pt x="0" y="10033"/>
                  </a:moveTo>
                  <a:lnTo>
                    <a:pt x="21983192" y="0"/>
                  </a:lnTo>
                  <a:lnTo>
                    <a:pt x="20369276" y="2527300"/>
                  </a:lnTo>
                  <a:lnTo>
                    <a:pt x="0" y="2524125"/>
                  </a:lnTo>
                  <a:lnTo>
                    <a:pt x="0" y="10033"/>
                  </a:lnTo>
                  <a:close/>
                </a:path>
              </a:pathLst>
            </a:custGeom>
            <a:solidFill>
              <a:srgbClr val="862665"/>
            </a:solidFill>
          </p:spPr>
          <p:txBody>
            <a:bodyPr/>
            <a:lstStyle/>
            <a:p>
              <a:endParaRPr lang="en-US" sz="1400">
                <a:latin typeface="Arial" panose="020B0604020202020204" pitchFamily="34" charset="0"/>
                <a:cs typeface="Arial" panose="020B0604020202020204" pitchFamily="34" charset="0"/>
              </a:endParaRPr>
            </a:p>
          </p:txBody>
        </p:sp>
      </p:grpSp>
      <p:grpSp>
        <p:nvGrpSpPr>
          <p:cNvPr id="6" name="Group 6">
            <a:extLst>
              <a:ext uri="{FF2B5EF4-FFF2-40B4-BE49-F238E27FC236}">
                <a16:creationId xmlns:a16="http://schemas.microsoft.com/office/drawing/2014/main" id="{64EB6604-3E39-4895-79D6-29BCCC1D9CEC}"/>
              </a:ext>
            </a:extLst>
          </p:cNvPr>
          <p:cNvGrpSpPr/>
          <p:nvPr/>
        </p:nvGrpSpPr>
        <p:grpSpPr>
          <a:xfrm>
            <a:off x="15336145" y="9025128"/>
            <a:ext cx="2683135" cy="1261872"/>
            <a:chOff x="0" y="0"/>
            <a:chExt cx="3577514" cy="1682496"/>
          </a:xfrm>
        </p:grpSpPr>
        <p:sp>
          <p:nvSpPr>
            <p:cNvPr id="7" name="Freeform 7" descr="A purple and white logo  Description automatically generated">
              <a:extLst>
                <a:ext uri="{FF2B5EF4-FFF2-40B4-BE49-F238E27FC236}">
                  <a16:creationId xmlns:a16="http://schemas.microsoft.com/office/drawing/2014/main" id="{6F9ED6FD-CFC9-9F9B-C171-A2ED87A9E09D}"/>
                </a:ext>
              </a:extLst>
            </p:cNvPr>
            <p:cNvSpPr/>
            <p:nvPr/>
          </p:nvSpPr>
          <p:spPr>
            <a:xfrm>
              <a:off x="0" y="0"/>
              <a:ext cx="3577463" cy="1682496"/>
            </a:xfrm>
            <a:custGeom>
              <a:avLst/>
              <a:gdLst/>
              <a:ahLst/>
              <a:cxnLst/>
              <a:rect l="l" t="t" r="r" b="b"/>
              <a:pathLst>
                <a:path w="3577463" h="1682496">
                  <a:moveTo>
                    <a:pt x="0" y="0"/>
                  </a:moveTo>
                  <a:lnTo>
                    <a:pt x="3577463" y="0"/>
                  </a:lnTo>
                  <a:lnTo>
                    <a:pt x="3577463" y="1682496"/>
                  </a:lnTo>
                  <a:lnTo>
                    <a:pt x="0" y="1682496"/>
                  </a:lnTo>
                  <a:lnTo>
                    <a:pt x="0" y="0"/>
                  </a:lnTo>
                  <a:close/>
                </a:path>
              </a:pathLst>
            </a:custGeom>
            <a:blipFill>
              <a:blip r:embed="rId3"/>
              <a:stretch>
                <a:fillRect t="-175" r="-1" b="-175"/>
              </a:stretch>
            </a:blipFill>
          </p:spPr>
          <p:txBody>
            <a:bodyPr/>
            <a:lstStyle/>
            <a:p>
              <a:endParaRPr lang="en-US" sz="1400">
                <a:latin typeface="Arial" panose="020B0604020202020204" pitchFamily="34" charset="0"/>
                <a:cs typeface="Arial" panose="020B0604020202020204" pitchFamily="34" charset="0"/>
              </a:endParaRPr>
            </a:p>
          </p:txBody>
        </p:sp>
      </p:grpSp>
      <p:grpSp>
        <p:nvGrpSpPr>
          <p:cNvPr id="8" name="Group 8">
            <a:extLst>
              <a:ext uri="{FF2B5EF4-FFF2-40B4-BE49-F238E27FC236}">
                <a16:creationId xmlns:a16="http://schemas.microsoft.com/office/drawing/2014/main" id="{BE03C644-9D85-8A61-1B02-5087A4E38704}"/>
              </a:ext>
            </a:extLst>
          </p:cNvPr>
          <p:cNvGrpSpPr/>
          <p:nvPr/>
        </p:nvGrpSpPr>
        <p:grpSpPr>
          <a:xfrm>
            <a:off x="1" y="-26375"/>
            <a:ext cx="16482441" cy="1899876"/>
            <a:chOff x="0" y="0"/>
            <a:chExt cx="21976588" cy="2533167"/>
          </a:xfrm>
        </p:grpSpPr>
        <p:sp>
          <p:nvSpPr>
            <p:cNvPr id="9" name="Freeform 9">
              <a:extLst>
                <a:ext uri="{FF2B5EF4-FFF2-40B4-BE49-F238E27FC236}">
                  <a16:creationId xmlns:a16="http://schemas.microsoft.com/office/drawing/2014/main" id="{EDBE1B58-C843-81D6-173A-22FB17F5605C}"/>
                </a:ext>
              </a:extLst>
            </p:cNvPr>
            <p:cNvSpPr/>
            <p:nvPr/>
          </p:nvSpPr>
          <p:spPr>
            <a:xfrm>
              <a:off x="0" y="0"/>
              <a:ext cx="21976587" cy="2533142"/>
            </a:xfrm>
            <a:custGeom>
              <a:avLst/>
              <a:gdLst/>
              <a:ahLst/>
              <a:cxnLst/>
              <a:rect l="l" t="t" r="r" b="b"/>
              <a:pathLst>
                <a:path w="21976587" h="2533142">
                  <a:moveTo>
                    <a:pt x="0" y="10033"/>
                  </a:moveTo>
                  <a:lnTo>
                    <a:pt x="21976587" y="0"/>
                  </a:lnTo>
                  <a:lnTo>
                    <a:pt x="20363180" y="2533142"/>
                  </a:lnTo>
                  <a:lnTo>
                    <a:pt x="0" y="2529967"/>
                  </a:lnTo>
                  <a:lnTo>
                    <a:pt x="0" y="10033"/>
                  </a:lnTo>
                  <a:close/>
                </a:path>
              </a:pathLst>
            </a:custGeom>
            <a:solidFill>
              <a:srgbClr val="893B67"/>
            </a:solidFill>
          </p:spPr>
          <p:txBody>
            <a:bodyPr/>
            <a:lstStyle/>
            <a:p>
              <a:endParaRPr lang="en-US" sz="1400">
                <a:latin typeface="Arial" panose="020B0604020202020204" pitchFamily="34" charset="0"/>
                <a:cs typeface="Arial" panose="020B0604020202020204" pitchFamily="34" charset="0"/>
              </a:endParaRPr>
            </a:p>
          </p:txBody>
        </p:sp>
      </p:grpSp>
      <p:sp>
        <p:nvSpPr>
          <p:cNvPr id="15" name="TextBox 15">
            <a:extLst>
              <a:ext uri="{FF2B5EF4-FFF2-40B4-BE49-F238E27FC236}">
                <a16:creationId xmlns:a16="http://schemas.microsoft.com/office/drawing/2014/main" id="{3ABBDEB6-5DA6-5A73-C9A3-C2AC768D10D7}"/>
              </a:ext>
            </a:extLst>
          </p:cNvPr>
          <p:cNvSpPr txBox="1"/>
          <p:nvPr/>
        </p:nvSpPr>
        <p:spPr>
          <a:xfrm>
            <a:off x="341757" y="2057628"/>
            <a:ext cx="5254020" cy="6564514"/>
          </a:xfrm>
          <a:prstGeom prst="rect">
            <a:avLst/>
          </a:prstGeom>
        </p:spPr>
        <p:txBody>
          <a:bodyPr lIns="50800" tIns="50800" rIns="50800" bIns="50800" rtlCol="0" anchor="ctr"/>
          <a:lstStyle/>
          <a:p>
            <a:pPr algn="ctr">
              <a:lnSpc>
                <a:spcPts val="2659"/>
              </a:lnSpc>
            </a:pPr>
            <a:endParaRPr sz="1400">
              <a:latin typeface="Arial" panose="020B0604020202020204" pitchFamily="34" charset="0"/>
              <a:cs typeface="Arial" panose="020B0604020202020204" pitchFamily="34" charset="0"/>
            </a:endParaRPr>
          </a:p>
        </p:txBody>
      </p:sp>
      <p:sp>
        <p:nvSpPr>
          <p:cNvPr id="37" name="TextBox 37">
            <a:extLst>
              <a:ext uri="{FF2B5EF4-FFF2-40B4-BE49-F238E27FC236}">
                <a16:creationId xmlns:a16="http://schemas.microsoft.com/office/drawing/2014/main" id="{CB1D5C2D-6E69-F7A4-937F-6F9091B1AAEA}"/>
              </a:ext>
            </a:extLst>
          </p:cNvPr>
          <p:cNvSpPr txBox="1"/>
          <p:nvPr/>
        </p:nvSpPr>
        <p:spPr>
          <a:xfrm>
            <a:off x="341757" y="234826"/>
            <a:ext cx="16515859" cy="1231106"/>
          </a:xfrm>
          <a:prstGeom prst="rect">
            <a:avLst/>
          </a:prstGeom>
        </p:spPr>
        <p:txBody>
          <a:bodyPr lIns="0" tIns="0" rIns="0" bIns="0" rtlCol="0" anchor="t">
            <a:spAutoFit/>
          </a:bodyPr>
          <a:lstStyle/>
          <a:p>
            <a:pPr algn="l"/>
            <a:r>
              <a:rPr lang="en-US" sz="4000" b="1" dirty="0">
                <a:solidFill>
                  <a:srgbClr val="FEFFFF"/>
                </a:solidFill>
                <a:latin typeface="Arial" panose="020B0604020202020204" pitchFamily="34" charset="0"/>
                <a:ea typeface="Calibri (MS) Bold"/>
                <a:cs typeface="Arial" panose="020B0604020202020204" pitchFamily="34" charset="0"/>
                <a:sym typeface="Calibri (MS) Bold"/>
              </a:rPr>
              <a:t>2025 IPC Think Tank: </a:t>
            </a:r>
          </a:p>
          <a:p>
            <a:pPr algn="l"/>
            <a:r>
              <a:rPr lang="en-US" sz="4000" b="1" dirty="0">
                <a:solidFill>
                  <a:srgbClr val="FEFFFF"/>
                </a:solidFill>
                <a:latin typeface="Arial" panose="020B0604020202020204" pitchFamily="34" charset="0"/>
                <a:ea typeface="Calibri (MS) Bold"/>
                <a:cs typeface="Arial" panose="020B0604020202020204" pitchFamily="34" charset="0"/>
                <a:sym typeface="Calibri (MS) Bold"/>
              </a:rPr>
              <a:t>Top 5 Priorities for Metabolic Health in Psoriasis</a:t>
            </a:r>
          </a:p>
        </p:txBody>
      </p:sp>
      <p:sp>
        <p:nvSpPr>
          <p:cNvPr id="40" name="TextBox 40">
            <a:extLst>
              <a:ext uri="{FF2B5EF4-FFF2-40B4-BE49-F238E27FC236}">
                <a16:creationId xmlns:a16="http://schemas.microsoft.com/office/drawing/2014/main" id="{31A1AC3B-6E9D-1C60-0299-7DC009E59310}"/>
              </a:ext>
            </a:extLst>
          </p:cNvPr>
          <p:cNvSpPr txBox="1"/>
          <p:nvPr/>
        </p:nvSpPr>
        <p:spPr>
          <a:xfrm>
            <a:off x="390408" y="9105900"/>
            <a:ext cx="14783930" cy="553998"/>
          </a:xfrm>
          <a:prstGeom prst="rect">
            <a:avLst/>
          </a:prstGeom>
        </p:spPr>
        <p:txBody>
          <a:bodyPr lIns="0" tIns="0" rIns="0" bIns="0" rtlCol="0" anchor="t">
            <a:spAutoFit/>
          </a:bodyPr>
          <a:lstStyle/>
          <a:p>
            <a:r>
              <a:rPr lang="en-US" i="1" dirty="0">
                <a:solidFill>
                  <a:srgbClr val="6B6B7B"/>
                </a:solidFill>
                <a:latin typeface="Arial" panose="020B0604020202020204" pitchFamily="34" charset="0"/>
                <a:ea typeface="Calibri" pitchFamily="34" charset="-122"/>
                <a:cs typeface="Arial" panose="020B0604020202020204" pitchFamily="34" charset="0"/>
              </a:rPr>
              <a:t>* Lower weighted averages indicate higher priority. Rankings derived from a two-round priority-setting exercise at the 2025 IPC Think Tank (77 and 81 responses respectively).</a:t>
            </a:r>
            <a:endParaRPr lang="en-US" dirty="0">
              <a:latin typeface="Arial" panose="020B0604020202020204" pitchFamily="34" charset="0"/>
              <a:cs typeface="Arial" panose="020B0604020202020204" pitchFamily="34" charset="0"/>
            </a:endParaRPr>
          </a:p>
        </p:txBody>
      </p:sp>
      <p:sp>
        <p:nvSpPr>
          <p:cNvPr id="44" name="TextBox 44">
            <a:extLst>
              <a:ext uri="{FF2B5EF4-FFF2-40B4-BE49-F238E27FC236}">
                <a16:creationId xmlns:a16="http://schemas.microsoft.com/office/drawing/2014/main" id="{99222188-14C8-C4A5-A58D-5AFDCB8E0BEC}"/>
              </a:ext>
            </a:extLst>
          </p:cNvPr>
          <p:cNvSpPr txBox="1"/>
          <p:nvPr/>
        </p:nvSpPr>
        <p:spPr>
          <a:xfrm>
            <a:off x="8232610" y="2060523"/>
            <a:ext cx="1822779" cy="1963358"/>
          </a:xfrm>
          <a:prstGeom prst="rect">
            <a:avLst/>
          </a:prstGeom>
        </p:spPr>
        <p:txBody>
          <a:bodyPr lIns="0" tIns="0" rIns="0" bIns="0" rtlCol="0" anchor="t">
            <a:spAutoFit/>
          </a:bodyPr>
          <a:lstStyle/>
          <a:p>
            <a:pPr algn="ctr">
              <a:lnSpc>
                <a:spcPts val="17498"/>
              </a:lnSpc>
              <a:spcBef>
                <a:spcPct val="0"/>
              </a:spcBef>
            </a:pPr>
            <a:r>
              <a:rPr lang="en-US" sz="9600">
                <a:solidFill>
                  <a:srgbClr val="FEFFFF"/>
                </a:solidFill>
                <a:latin typeface="Arial" panose="020B0604020202020204" pitchFamily="34" charset="0"/>
                <a:ea typeface="Calibri (MS)"/>
                <a:cs typeface="Arial" panose="020B0604020202020204" pitchFamily="34" charset="0"/>
                <a:sym typeface="Calibri (MS)"/>
              </a:rPr>
              <a:t>2</a:t>
            </a:r>
          </a:p>
        </p:txBody>
      </p:sp>
      <p:sp>
        <p:nvSpPr>
          <p:cNvPr id="47" name="TextBox 47">
            <a:extLst>
              <a:ext uri="{FF2B5EF4-FFF2-40B4-BE49-F238E27FC236}">
                <a16:creationId xmlns:a16="http://schemas.microsoft.com/office/drawing/2014/main" id="{207C35CA-C32C-D183-6628-83688BB16F24}"/>
              </a:ext>
            </a:extLst>
          </p:cNvPr>
          <p:cNvSpPr txBox="1"/>
          <p:nvPr/>
        </p:nvSpPr>
        <p:spPr>
          <a:xfrm>
            <a:off x="14371335" y="2060523"/>
            <a:ext cx="1822779" cy="1963358"/>
          </a:xfrm>
          <a:prstGeom prst="rect">
            <a:avLst/>
          </a:prstGeom>
        </p:spPr>
        <p:txBody>
          <a:bodyPr lIns="0" tIns="0" rIns="0" bIns="0" rtlCol="0" anchor="t">
            <a:spAutoFit/>
          </a:bodyPr>
          <a:lstStyle/>
          <a:p>
            <a:pPr algn="ctr">
              <a:lnSpc>
                <a:spcPts val="17498"/>
              </a:lnSpc>
              <a:spcBef>
                <a:spcPct val="0"/>
              </a:spcBef>
            </a:pPr>
            <a:r>
              <a:rPr lang="en-US" sz="9600">
                <a:solidFill>
                  <a:srgbClr val="FEFFFF"/>
                </a:solidFill>
                <a:latin typeface="Arial" panose="020B0604020202020204" pitchFamily="34" charset="0"/>
                <a:ea typeface="Calibri (MS)"/>
                <a:cs typeface="Arial" panose="020B0604020202020204" pitchFamily="34" charset="0"/>
                <a:sym typeface="Calibri (MS)"/>
              </a:rPr>
              <a:t>3</a:t>
            </a:r>
          </a:p>
        </p:txBody>
      </p:sp>
      <p:graphicFrame>
        <p:nvGraphicFramePr>
          <p:cNvPr id="48" name="Table 47">
            <a:extLst>
              <a:ext uri="{FF2B5EF4-FFF2-40B4-BE49-F238E27FC236}">
                <a16:creationId xmlns:a16="http://schemas.microsoft.com/office/drawing/2014/main" id="{84A631B0-F107-EC59-5841-8CFD05BDE6D8}"/>
              </a:ext>
            </a:extLst>
          </p:cNvPr>
          <p:cNvGraphicFramePr>
            <a:graphicFrameLocks noGrp="1"/>
          </p:cNvGraphicFramePr>
          <p:nvPr>
            <p:extLst>
              <p:ext uri="{D42A27DB-BD31-4B8C-83A1-F6EECF244321}">
                <p14:modId xmlns:p14="http://schemas.microsoft.com/office/powerpoint/2010/main" val="2751427443"/>
              </p:ext>
            </p:extLst>
          </p:nvPr>
        </p:nvGraphicFramePr>
        <p:xfrm>
          <a:off x="228600" y="1943100"/>
          <a:ext cx="17790642" cy="7091016"/>
        </p:xfrm>
        <a:graphic>
          <a:graphicData uri="http://schemas.openxmlformats.org/drawingml/2006/table">
            <a:tbl>
              <a:tblPr firstRow="1" bandRow="1">
                <a:tableStyleId>{5C22544A-7EE6-4342-B048-85BDC9FD1C3A}</a:tableStyleId>
              </a:tblPr>
              <a:tblGrid>
                <a:gridCol w="1981200">
                  <a:extLst>
                    <a:ext uri="{9D8B030D-6E8A-4147-A177-3AD203B41FA5}">
                      <a16:colId xmlns:a16="http://schemas.microsoft.com/office/drawing/2014/main" val="3481483814"/>
                    </a:ext>
                  </a:extLst>
                </a:gridCol>
                <a:gridCol w="13563600">
                  <a:extLst>
                    <a:ext uri="{9D8B030D-6E8A-4147-A177-3AD203B41FA5}">
                      <a16:colId xmlns:a16="http://schemas.microsoft.com/office/drawing/2014/main" val="3680881997"/>
                    </a:ext>
                  </a:extLst>
                </a:gridCol>
                <a:gridCol w="2245842">
                  <a:extLst>
                    <a:ext uri="{9D8B030D-6E8A-4147-A177-3AD203B41FA5}">
                      <a16:colId xmlns:a16="http://schemas.microsoft.com/office/drawing/2014/main" val="3313610685"/>
                    </a:ext>
                  </a:extLst>
                </a:gridCol>
              </a:tblGrid>
              <a:tr h="1181836">
                <a:tc>
                  <a:txBody>
                    <a:bodyPr/>
                    <a:lstStyle/>
                    <a:p>
                      <a:pPr algn="l"/>
                      <a:r>
                        <a:rPr lang="en-US" sz="2400" dirty="0">
                          <a:latin typeface="Arial" panose="020B0604020202020204" pitchFamily="34" charset="0"/>
                          <a:cs typeface="Arial" panose="020B0604020202020204" pitchFamily="34" charset="0"/>
                        </a:rPr>
                        <a:t>PRIORITY</a:t>
                      </a:r>
                    </a:p>
                  </a:txBody>
                  <a:tcPr anchor="ctr">
                    <a:solidFill>
                      <a:srgbClr val="491A6B"/>
                    </a:solidFill>
                  </a:tcPr>
                </a:tc>
                <a:tc>
                  <a:txBody>
                    <a:bodyPr/>
                    <a:lstStyle/>
                    <a:p>
                      <a:pPr algn="l"/>
                      <a:r>
                        <a:rPr lang="en-US" sz="2400" dirty="0">
                          <a:latin typeface="Arial" panose="020B0604020202020204" pitchFamily="34" charset="0"/>
                          <a:cs typeface="Arial" panose="020B0604020202020204" pitchFamily="34" charset="0"/>
                        </a:rPr>
                        <a:t>ACTION ITEM</a:t>
                      </a:r>
                    </a:p>
                  </a:txBody>
                  <a:tcPr anchor="ctr">
                    <a:solidFill>
                      <a:srgbClr val="491A6B"/>
                    </a:solidFill>
                  </a:tcPr>
                </a:tc>
                <a:tc>
                  <a:txBody>
                    <a:bodyPr/>
                    <a:lstStyle/>
                    <a:p>
                      <a:pPr algn="l"/>
                      <a:r>
                        <a:rPr lang="en-US" sz="2400" dirty="0">
                          <a:latin typeface="Arial" panose="020B0604020202020204" pitchFamily="34" charset="0"/>
                          <a:cs typeface="Arial" panose="020B0604020202020204" pitchFamily="34" charset="0"/>
                        </a:rPr>
                        <a:t>WEIGHTED AVG*</a:t>
                      </a:r>
                    </a:p>
                  </a:txBody>
                  <a:tcPr anchor="ctr">
                    <a:solidFill>
                      <a:srgbClr val="491A6B"/>
                    </a:solidFill>
                  </a:tcPr>
                </a:tc>
                <a:extLst>
                  <a:ext uri="{0D108BD9-81ED-4DB2-BD59-A6C34878D82A}">
                    <a16:rowId xmlns:a16="http://schemas.microsoft.com/office/drawing/2014/main" val="626332847"/>
                  </a:ext>
                </a:extLst>
              </a:tr>
              <a:tr h="1181836">
                <a:tc>
                  <a:txBody>
                    <a:bodyPr/>
                    <a:lstStyle/>
                    <a:p>
                      <a:pPr algn="ctr"/>
                      <a:r>
                        <a:rPr lang="en-US" sz="2800" dirty="0">
                          <a:solidFill>
                            <a:srgbClr val="481A6B"/>
                          </a:solidFill>
                          <a:latin typeface="Arial" panose="020B0604020202020204" pitchFamily="34" charset="0"/>
                          <a:cs typeface="Arial" panose="020B0604020202020204" pitchFamily="34" charset="0"/>
                        </a:rPr>
                        <a:t>1</a:t>
                      </a:r>
                    </a:p>
                  </a:txBody>
                  <a:tcPr anchor="ctr">
                    <a:solidFill>
                      <a:srgbClr val="D1C4C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481A6B"/>
                          </a:solidFill>
                          <a:latin typeface="Arial" panose="020B0604020202020204" pitchFamily="34" charset="0"/>
                          <a:cs typeface="Arial" panose="020B0604020202020204" pitchFamily="34" charset="0"/>
                        </a:rPr>
                        <a:t>Develop practical screening algorithms for metabolic and cardiovascular comorbidities in psoriasis to guide routine practice, enhance early identification and interventions for cardiometabolic risks, and strengthen dermatologists' roles in coordinating appropriate and timely specialty referrals for patients.</a:t>
                      </a:r>
                    </a:p>
                  </a:txBody>
                  <a:tcPr anchor="ctr">
                    <a:solidFill>
                      <a:srgbClr val="D1C4C5"/>
                    </a:solidFill>
                  </a:tcPr>
                </a:tc>
                <a:tc>
                  <a:txBody>
                    <a:bodyPr/>
                    <a:lstStyle/>
                    <a:p>
                      <a:pPr algn="ctr"/>
                      <a:r>
                        <a:rPr lang="en-US" sz="2800" dirty="0">
                          <a:solidFill>
                            <a:srgbClr val="481A6B"/>
                          </a:solidFill>
                          <a:latin typeface="Arial" panose="020B0604020202020204" pitchFamily="34" charset="0"/>
                          <a:cs typeface="Arial" panose="020B0604020202020204" pitchFamily="34" charset="0"/>
                        </a:rPr>
                        <a:t>2.08</a:t>
                      </a:r>
                    </a:p>
                  </a:txBody>
                  <a:tcPr anchor="ctr">
                    <a:solidFill>
                      <a:srgbClr val="D1C4C5"/>
                    </a:solidFill>
                  </a:tcPr>
                </a:tc>
                <a:extLst>
                  <a:ext uri="{0D108BD9-81ED-4DB2-BD59-A6C34878D82A}">
                    <a16:rowId xmlns:a16="http://schemas.microsoft.com/office/drawing/2014/main" val="1222280183"/>
                  </a:ext>
                </a:extLst>
              </a:tr>
              <a:tr h="1181836">
                <a:tc>
                  <a:txBody>
                    <a:bodyPr/>
                    <a:lstStyle/>
                    <a:p>
                      <a:pPr algn="ctr"/>
                      <a:r>
                        <a:rPr lang="en-US" sz="2800" dirty="0">
                          <a:solidFill>
                            <a:schemeClr val="bg1"/>
                          </a:solidFill>
                          <a:latin typeface="Arial" panose="020B0604020202020204" pitchFamily="34" charset="0"/>
                          <a:cs typeface="Arial" panose="020B0604020202020204" pitchFamily="34" charset="0"/>
                        </a:rPr>
                        <a:t>2</a:t>
                      </a:r>
                    </a:p>
                  </a:txBody>
                  <a:tcPr anchor="ctr">
                    <a:solidFill>
                      <a:srgbClr val="893B67"/>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bg1"/>
                          </a:solidFill>
                          <a:latin typeface="Arial" panose="020B0604020202020204" pitchFamily="34" charset="0"/>
                          <a:cs typeface="Arial" panose="020B0604020202020204" pitchFamily="34" charset="0"/>
                        </a:rPr>
                        <a:t>Advocate for international guidelines to explicitly emphasize the necessity of comorbidities screening in psoriasis, addressing frequent denials of coverage and payment by private and governmental payers.</a:t>
                      </a:r>
                    </a:p>
                  </a:txBody>
                  <a:tcPr anchor="ctr">
                    <a:solidFill>
                      <a:srgbClr val="893B67"/>
                    </a:solidFill>
                  </a:tcPr>
                </a:tc>
                <a:tc>
                  <a:txBody>
                    <a:bodyPr/>
                    <a:lstStyle/>
                    <a:p>
                      <a:pPr algn="ctr"/>
                      <a:r>
                        <a:rPr lang="en-US" sz="2800" dirty="0">
                          <a:solidFill>
                            <a:schemeClr val="bg1"/>
                          </a:solidFill>
                          <a:latin typeface="Arial" panose="020B0604020202020204" pitchFamily="34" charset="0"/>
                          <a:cs typeface="Arial" panose="020B0604020202020204" pitchFamily="34" charset="0"/>
                        </a:rPr>
                        <a:t>2.64</a:t>
                      </a:r>
                    </a:p>
                  </a:txBody>
                  <a:tcPr anchor="ctr">
                    <a:solidFill>
                      <a:srgbClr val="893B67"/>
                    </a:solidFill>
                  </a:tcPr>
                </a:tc>
                <a:extLst>
                  <a:ext uri="{0D108BD9-81ED-4DB2-BD59-A6C34878D82A}">
                    <a16:rowId xmlns:a16="http://schemas.microsoft.com/office/drawing/2014/main" val="2476883235"/>
                  </a:ext>
                </a:extLst>
              </a:tr>
              <a:tr h="1181836">
                <a:tc>
                  <a:txBody>
                    <a:bodyPr/>
                    <a:lstStyle/>
                    <a:p>
                      <a:pPr algn="ctr"/>
                      <a:r>
                        <a:rPr lang="en-US" sz="2800" dirty="0">
                          <a:solidFill>
                            <a:srgbClr val="481A6B"/>
                          </a:solidFill>
                          <a:latin typeface="Arial" panose="020B0604020202020204" pitchFamily="34" charset="0"/>
                          <a:cs typeface="Arial" panose="020B0604020202020204" pitchFamily="34" charset="0"/>
                        </a:rPr>
                        <a:t>3</a:t>
                      </a:r>
                    </a:p>
                  </a:txBody>
                  <a:tcPr anchor="ctr">
                    <a:solidFill>
                      <a:srgbClr val="D1C4C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481A6B"/>
                          </a:solidFill>
                          <a:latin typeface="Arial" panose="020B0604020202020204" pitchFamily="34" charset="0"/>
                          <a:cs typeface="Arial" panose="020B0604020202020204" pitchFamily="34" charset="0"/>
                        </a:rPr>
                        <a:t>Conduct properly powered, randomized, placebo-controlled clinical trials evaluating GLP-1 agonists as monotherapy versus placebo in patients with mild to moderate psoriasis, assessing efficacy on disease severity, mechanisms of action, weight loss, and cardiometabolic outcomes, while identifying patient subgroups most likely to benefit.</a:t>
                      </a:r>
                    </a:p>
                  </a:txBody>
                  <a:tcPr anchor="ctr">
                    <a:solidFill>
                      <a:srgbClr val="D1C4C5"/>
                    </a:solidFill>
                  </a:tcPr>
                </a:tc>
                <a:tc>
                  <a:txBody>
                    <a:bodyPr/>
                    <a:lstStyle/>
                    <a:p>
                      <a:pPr algn="ctr"/>
                      <a:r>
                        <a:rPr lang="en-US" sz="2800" dirty="0">
                          <a:solidFill>
                            <a:srgbClr val="481A6B"/>
                          </a:solidFill>
                          <a:latin typeface="Arial" panose="020B0604020202020204" pitchFamily="34" charset="0"/>
                          <a:cs typeface="Arial" panose="020B0604020202020204" pitchFamily="34" charset="0"/>
                        </a:rPr>
                        <a:t>2.81</a:t>
                      </a:r>
                    </a:p>
                  </a:txBody>
                  <a:tcPr anchor="ctr">
                    <a:solidFill>
                      <a:srgbClr val="D1C4C5"/>
                    </a:solidFill>
                  </a:tcPr>
                </a:tc>
                <a:extLst>
                  <a:ext uri="{0D108BD9-81ED-4DB2-BD59-A6C34878D82A}">
                    <a16:rowId xmlns:a16="http://schemas.microsoft.com/office/drawing/2014/main" val="4032299859"/>
                  </a:ext>
                </a:extLst>
              </a:tr>
              <a:tr h="1181836">
                <a:tc>
                  <a:txBody>
                    <a:bodyPr/>
                    <a:lstStyle/>
                    <a:p>
                      <a:pPr algn="ctr"/>
                      <a:r>
                        <a:rPr lang="en-US" sz="2800" dirty="0">
                          <a:solidFill>
                            <a:schemeClr val="bg1"/>
                          </a:solidFill>
                          <a:latin typeface="Arial" panose="020B0604020202020204" pitchFamily="34" charset="0"/>
                          <a:cs typeface="Arial" panose="020B0604020202020204" pitchFamily="34" charset="0"/>
                        </a:rPr>
                        <a:t>4</a:t>
                      </a:r>
                    </a:p>
                  </a:txBody>
                  <a:tcPr anchor="ctr">
                    <a:solidFill>
                      <a:srgbClr val="893B67"/>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bg1"/>
                          </a:solidFill>
                          <a:latin typeface="Arial" panose="020B0604020202020204" pitchFamily="34" charset="0"/>
                          <a:cs typeface="Arial" panose="020B0604020202020204" pitchFamily="34" charset="0"/>
                        </a:rPr>
                        <a:t>Develop guidance and educational programs for dermatologists on responsibly endorsing, communicating, and integrating GLP-1 agonists with multitargeted therapies (e.g., statins, antihypertensives) for managing obesity and metabolic comorbidities in psoriasis patients, without overstating the evidence.</a:t>
                      </a:r>
                    </a:p>
                  </a:txBody>
                  <a:tcPr anchor="ctr">
                    <a:solidFill>
                      <a:srgbClr val="893B67"/>
                    </a:solidFill>
                  </a:tcPr>
                </a:tc>
                <a:tc>
                  <a:txBody>
                    <a:bodyPr/>
                    <a:lstStyle/>
                    <a:p>
                      <a:pPr algn="ctr"/>
                      <a:r>
                        <a:rPr lang="en-US" sz="2800" dirty="0">
                          <a:solidFill>
                            <a:schemeClr val="bg1"/>
                          </a:solidFill>
                          <a:latin typeface="Arial" panose="020B0604020202020204" pitchFamily="34" charset="0"/>
                          <a:cs typeface="Arial" panose="020B0604020202020204" pitchFamily="34" charset="0"/>
                        </a:rPr>
                        <a:t>2.97</a:t>
                      </a:r>
                    </a:p>
                  </a:txBody>
                  <a:tcPr anchor="ctr">
                    <a:solidFill>
                      <a:srgbClr val="893B67"/>
                    </a:solidFill>
                  </a:tcPr>
                </a:tc>
                <a:extLst>
                  <a:ext uri="{0D108BD9-81ED-4DB2-BD59-A6C34878D82A}">
                    <a16:rowId xmlns:a16="http://schemas.microsoft.com/office/drawing/2014/main" val="458781569"/>
                  </a:ext>
                </a:extLst>
              </a:tr>
              <a:tr h="1181836">
                <a:tc>
                  <a:txBody>
                    <a:bodyPr/>
                    <a:lstStyle/>
                    <a:p>
                      <a:pPr algn="ctr"/>
                      <a:r>
                        <a:rPr lang="en-US" sz="2800" dirty="0">
                          <a:solidFill>
                            <a:srgbClr val="481A6B"/>
                          </a:solidFill>
                          <a:latin typeface="Arial" panose="020B0604020202020204" pitchFamily="34" charset="0"/>
                          <a:cs typeface="Arial" panose="020B0604020202020204" pitchFamily="34" charset="0"/>
                        </a:rPr>
                        <a:t>5</a:t>
                      </a:r>
                    </a:p>
                  </a:txBody>
                  <a:tcPr anchor="ctr">
                    <a:solidFill>
                      <a:srgbClr val="D1C4C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481A6B"/>
                          </a:solidFill>
                          <a:latin typeface="Arial" panose="020B0604020202020204" pitchFamily="34" charset="0"/>
                          <a:cs typeface="Arial" panose="020B0604020202020204" pitchFamily="34" charset="0"/>
                        </a:rPr>
                        <a:t>Assess efficacy and synergistic impacts of GLP-1 agonists on psoriasis and cardiometabolic outcomes, utilizing data mining to identify biologic-treated or comorbid subgroups most likely to benefit.</a:t>
                      </a:r>
                    </a:p>
                  </a:txBody>
                  <a:tcPr anchor="ctr">
                    <a:solidFill>
                      <a:srgbClr val="D1C4C5"/>
                    </a:solidFill>
                  </a:tcPr>
                </a:tc>
                <a:tc>
                  <a:txBody>
                    <a:bodyPr/>
                    <a:lstStyle/>
                    <a:p>
                      <a:pPr algn="ctr"/>
                      <a:r>
                        <a:rPr lang="en-US" sz="2800" dirty="0">
                          <a:solidFill>
                            <a:srgbClr val="481A6B"/>
                          </a:solidFill>
                          <a:latin typeface="Arial" panose="020B0604020202020204" pitchFamily="34" charset="0"/>
                          <a:cs typeface="Arial" panose="020B0604020202020204" pitchFamily="34" charset="0"/>
                        </a:rPr>
                        <a:t>3.0</a:t>
                      </a:r>
                    </a:p>
                  </a:txBody>
                  <a:tcPr anchor="ctr">
                    <a:solidFill>
                      <a:srgbClr val="D1C4C5"/>
                    </a:solidFill>
                  </a:tcPr>
                </a:tc>
                <a:extLst>
                  <a:ext uri="{0D108BD9-81ED-4DB2-BD59-A6C34878D82A}">
                    <a16:rowId xmlns:a16="http://schemas.microsoft.com/office/drawing/2014/main" val="909933879"/>
                  </a:ext>
                </a:extLst>
              </a:tr>
            </a:tbl>
          </a:graphicData>
        </a:graphic>
      </p:graphicFrame>
      <p:sp>
        <p:nvSpPr>
          <p:cNvPr id="12" name="TextBox 12">
            <a:extLst>
              <a:ext uri="{FF2B5EF4-FFF2-40B4-BE49-F238E27FC236}">
                <a16:creationId xmlns:a16="http://schemas.microsoft.com/office/drawing/2014/main" id="{5B1025E5-61F1-25A9-D799-D465A5CE4FC7}"/>
              </a:ext>
            </a:extLst>
          </p:cNvPr>
          <p:cNvSpPr txBox="1"/>
          <p:nvPr/>
        </p:nvSpPr>
        <p:spPr>
          <a:xfrm>
            <a:off x="232328" y="9627060"/>
            <a:ext cx="15236271" cy="620520"/>
          </a:xfrm>
          <a:prstGeom prst="rect">
            <a:avLst/>
          </a:prstGeom>
        </p:spPr>
        <p:txBody>
          <a:bodyPr lIns="50800" tIns="50800" rIns="50800" bIns="50800" rtlCol="0" anchor="ctr"/>
          <a:lstStyle/>
          <a:p>
            <a:pPr algn="ctr"/>
            <a:endParaRPr sz="1400">
              <a:latin typeface="Arial" panose="020B0604020202020204" pitchFamily="34" charset="0"/>
              <a:cs typeface="Arial" panose="020B0604020202020204" pitchFamily="34" charset="0"/>
            </a:endParaRPr>
          </a:p>
        </p:txBody>
      </p:sp>
      <p:sp>
        <p:nvSpPr>
          <p:cNvPr id="10" name="TextBox 40">
            <a:extLst>
              <a:ext uri="{FF2B5EF4-FFF2-40B4-BE49-F238E27FC236}">
                <a16:creationId xmlns:a16="http://schemas.microsoft.com/office/drawing/2014/main" id="{738D9C3B-006D-8AB0-D22B-88850A1E148B}"/>
              </a:ext>
            </a:extLst>
          </p:cNvPr>
          <p:cNvSpPr txBox="1"/>
          <p:nvPr/>
        </p:nvSpPr>
        <p:spPr>
          <a:xfrm>
            <a:off x="392206" y="9791068"/>
            <a:ext cx="11277600" cy="430887"/>
          </a:xfrm>
          <a:prstGeom prst="rect">
            <a:avLst/>
          </a:prstGeom>
        </p:spPr>
        <p:txBody>
          <a:bodyPr wrap="square" lIns="0" tIns="0" rIns="0" bIns="0" rtlCol="0" anchor="t">
            <a:spAutoFit/>
          </a:bodyPr>
          <a:lstStyle/>
          <a:p>
            <a:r>
              <a:rPr lang="en-US" sz="1400" dirty="0">
                <a:solidFill>
                  <a:srgbClr val="491A6B"/>
                </a:solidFill>
                <a:latin typeface="Arial" panose="020B0604020202020204" pitchFamily="34" charset="0"/>
                <a:cs typeface="Arial" panose="020B0604020202020204" pitchFamily="34" charset="0"/>
              </a:rPr>
              <a:t>Strober BE, Treichel AM, Bowcock AM, et al. Bridging Psoriasis and Metabolic Comorbidities: Toward Comprehensive Patient Management. Priorities from the International Psoriasis Council. </a:t>
            </a:r>
            <a:r>
              <a:rPr lang="en-US" sz="1400" i="1" dirty="0">
                <a:solidFill>
                  <a:srgbClr val="491A6B"/>
                </a:solidFill>
                <a:latin typeface="Arial" panose="020B0604020202020204" pitchFamily="34" charset="0"/>
                <a:cs typeface="Arial" panose="020B0604020202020204" pitchFamily="34" charset="0"/>
              </a:rPr>
              <a:t>J Am Acad Dermatol</a:t>
            </a:r>
            <a:r>
              <a:rPr lang="en-US" sz="1400" dirty="0">
                <a:solidFill>
                  <a:srgbClr val="491A6B"/>
                </a:solidFill>
                <a:latin typeface="Arial" panose="020B0604020202020204" pitchFamily="34" charset="0"/>
                <a:cs typeface="Arial" panose="020B0604020202020204" pitchFamily="34" charset="0"/>
              </a:rPr>
              <a:t>. Published online July 25, 2026. doi:10.1016/j.jaad.2026.07.066</a:t>
            </a:r>
          </a:p>
        </p:txBody>
      </p:sp>
    </p:spTree>
    <p:extLst>
      <p:ext uri="{BB962C8B-B14F-4D97-AF65-F5344CB8AC3E}">
        <p14:creationId xmlns:p14="http://schemas.microsoft.com/office/powerpoint/2010/main" val="37462193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EFFFF"/>
        </a:solidFill>
        <a:effectLst/>
      </p:bgPr>
    </p:bg>
    <p:spTree>
      <p:nvGrpSpPr>
        <p:cNvPr id="1" name=""/>
        <p:cNvGrpSpPr/>
        <p:nvPr/>
      </p:nvGrpSpPr>
      <p:grpSpPr>
        <a:xfrm>
          <a:off x="0" y="0"/>
          <a:ext cx="0" cy="0"/>
          <a:chOff x="0" y="0"/>
          <a:chExt cx="0" cy="0"/>
        </a:xfrm>
      </p:grpSpPr>
      <p:grpSp>
        <p:nvGrpSpPr>
          <p:cNvPr id="16" name="Group 14">
            <a:extLst>
              <a:ext uri="{FF2B5EF4-FFF2-40B4-BE49-F238E27FC236}">
                <a16:creationId xmlns:a16="http://schemas.microsoft.com/office/drawing/2014/main" id="{0BCEC16F-3AE8-5FB7-AD39-7259A5A36678}"/>
              </a:ext>
            </a:extLst>
          </p:cNvPr>
          <p:cNvGrpSpPr/>
          <p:nvPr/>
        </p:nvGrpSpPr>
        <p:grpSpPr>
          <a:xfrm>
            <a:off x="341756" y="1943100"/>
            <a:ext cx="17677485" cy="6239378"/>
            <a:chOff x="0" y="0"/>
            <a:chExt cx="2255201" cy="1643293"/>
          </a:xfrm>
        </p:grpSpPr>
        <p:sp>
          <p:nvSpPr>
            <p:cNvPr id="17" name="Freeform 15">
              <a:extLst>
                <a:ext uri="{FF2B5EF4-FFF2-40B4-BE49-F238E27FC236}">
                  <a16:creationId xmlns:a16="http://schemas.microsoft.com/office/drawing/2014/main" id="{45134275-A7EE-F225-CE8B-4A134F0F04E9}"/>
                </a:ext>
              </a:extLst>
            </p:cNvPr>
            <p:cNvSpPr/>
            <p:nvPr/>
          </p:nvSpPr>
          <p:spPr>
            <a:xfrm>
              <a:off x="0" y="0"/>
              <a:ext cx="2255201" cy="1643293"/>
            </a:xfrm>
            <a:custGeom>
              <a:avLst/>
              <a:gdLst/>
              <a:ahLst/>
              <a:cxnLst/>
              <a:rect l="l" t="t" r="r" b="b"/>
              <a:pathLst>
                <a:path w="2255201" h="1643293">
                  <a:moveTo>
                    <a:pt x="46111" y="0"/>
                  </a:moveTo>
                  <a:lnTo>
                    <a:pt x="2209090" y="0"/>
                  </a:lnTo>
                  <a:cubicBezTo>
                    <a:pt x="2234556" y="0"/>
                    <a:pt x="2255201" y="20645"/>
                    <a:pt x="2255201" y="46111"/>
                  </a:cubicBezTo>
                  <a:lnTo>
                    <a:pt x="2255201" y="1597182"/>
                  </a:lnTo>
                  <a:cubicBezTo>
                    <a:pt x="2255201" y="1622648"/>
                    <a:pt x="2234556" y="1643293"/>
                    <a:pt x="2209090" y="1643293"/>
                  </a:cubicBezTo>
                  <a:lnTo>
                    <a:pt x="46111" y="1643293"/>
                  </a:lnTo>
                  <a:cubicBezTo>
                    <a:pt x="20645" y="1643293"/>
                    <a:pt x="0" y="1622648"/>
                    <a:pt x="0" y="1597182"/>
                  </a:cubicBezTo>
                  <a:lnTo>
                    <a:pt x="0" y="46111"/>
                  </a:lnTo>
                  <a:cubicBezTo>
                    <a:pt x="0" y="20645"/>
                    <a:pt x="20645" y="0"/>
                    <a:pt x="46111" y="0"/>
                  </a:cubicBezTo>
                  <a:close/>
                </a:path>
              </a:pathLst>
            </a:custGeom>
            <a:solidFill>
              <a:srgbClr val="D0C4C5"/>
            </a:solidFill>
          </p:spPr>
          <p:txBody>
            <a:bodyPr/>
            <a:lstStyle/>
            <a:p>
              <a:endParaRPr lang="en-US" sz="1400">
                <a:latin typeface="Arial" panose="020B0604020202020204" pitchFamily="34" charset="0"/>
                <a:cs typeface="Arial" panose="020B0604020202020204" pitchFamily="34" charset="0"/>
              </a:endParaRPr>
            </a:p>
          </p:txBody>
        </p:sp>
        <p:sp>
          <p:nvSpPr>
            <p:cNvPr id="18" name="TextBox 16">
              <a:extLst>
                <a:ext uri="{FF2B5EF4-FFF2-40B4-BE49-F238E27FC236}">
                  <a16:creationId xmlns:a16="http://schemas.microsoft.com/office/drawing/2014/main" id="{5BF16599-7E8C-5D29-733B-8D8D96CC49A8}"/>
                </a:ext>
              </a:extLst>
            </p:cNvPr>
            <p:cNvSpPr txBox="1"/>
            <p:nvPr/>
          </p:nvSpPr>
          <p:spPr>
            <a:xfrm>
              <a:off x="0" y="-38100"/>
              <a:ext cx="2255201" cy="1681393"/>
            </a:xfrm>
            <a:prstGeom prst="rect">
              <a:avLst/>
            </a:prstGeom>
          </p:spPr>
          <p:txBody>
            <a:bodyPr lIns="50800" tIns="50800" rIns="50800" bIns="50800" rtlCol="0" anchor="ctr"/>
            <a:lstStyle/>
            <a:p>
              <a:pPr algn="ctr"/>
              <a:endParaRPr sz="1400">
                <a:latin typeface="Arial" panose="020B0604020202020204" pitchFamily="34" charset="0"/>
                <a:cs typeface="Arial" panose="020B0604020202020204" pitchFamily="34" charset="0"/>
              </a:endParaRPr>
            </a:p>
          </p:txBody>
        </p:sp>
      </p:grpSp>
      <p:grpSp>
        <p:nvGrpSpPr>
          <p:cNvPr id="2" name="Group 2"/>
          <p:cNvGrpSpPr/>
          <p:nvPr/>
        </p:nvGrpSpPr>
        <p:grpSpPr>
          <a:xfrm>
            <a:off x="-19050" y="-21946"/>
            <a:ext cx="18288000" cy="1895399"/>
            <a:chOff x="0" y="0"/>
            <a:chExt cx="24384000" cy="2527198"/>
          </a:xfrm>
        </p:grpSpPr>
        <p:sp>
          <p:nvSpPr>
            <p:cNvPr id="3" name="Freeform 3"/>
            <p:cNvSpPr/>
            <p:nvPr/>
          </p:nvSpPr>
          <p:spPr>
            <a:xfrm flipH="1" flipV="1">
              <a:off x="0" y="0"/>
              <a:ext cx="24384000" cy="2527173"/>
            </a:xfrm>
            <a:custGeom>
              <a:avLst/>
              <a:gdLst/>
              <a:ahLst/>
              <a:cxnLst/>
              <a:rect l="l" t="t" r="r" b="b"/>
              <a:pathLst>
                <a:path w="24384000" h="2527173">
                  <a:moveTo>
                    <a:pt x="24384000" y="2527173"/>
                  </a:moveTo>
                  <a:lnTo>
                    <a:pt x="0" y="2527173"/>
                  </a:lnTo>
                  <a:lnTo>
                    <a:pt x="0" y="0"/>
                  </a:lnTo>
                  <a:lnTo>
                    <a:pt x="24384000" y="0"/>
                  </a:lnTo>
                  <a:lnTo>
                    <a:pt x="24384000" y="2527173"/>
                  </a:lnTo>
                  <a:close/>
                </a:path>
              </a:pathLst>
            </a:custGeom>
            <a:blipFill>
              <a:blip r:embed="rId2">
                <a:alphaModFix amt="93000"/>
              </a:blip>
              <a:stretch>
                <a:fillRect l="-17604" t="-175780" r="-21452" b="-323028"/>
              </a:stretch>
            </a:blipFill>
          </p:spPr>
          <p:txBody>
            <a:bodyPr/>
            <a:lstStyle/>
            <a:p>
              <a:endParaRPr lang="en-US" sz="1400">
                <a:latin typeface="Arial" panose="020B0604020202020204" pitchFamily="34" charset="0"/>
                <a:cs typeface="Arial" panose="020B0604020202020204" pitchFamily="34" charset="0"/>
              </a:endParaRPr>
            </a:p>
          </p:txBody>
        </p:sp>
      </p:grpSp>
      <p:grpSp>
        <p:nvGrpSpPr>
          <p:cNvPr id="4" name="Group 4"/>
          <p:cNvGrpSpPr/>
          <p:nvPr/>
        </p:nvGrpSpPr>
        <p:grpSpPr>
          <a:xfrm>
            <a:off x="-19050" y="-21946"/>
            <a:ext cx="16487356" cy="1895446"/>
            <a:chOff x="0" y="0"/>
            <a:chExt cx="21983141" cy="2527262"/>
          </a:xfrm>
        </p:grpSpPr>
        <p:sp>
          <p:nvSpPr>
            <p:cNvPr id="5" name="Freeform 5"/>
            <p:cNvSpPr/>
            <p:nvPr/>
          </p:nvSpPr>
          <p:spPr>
            <a:xfrm>
              <a:off x="0" y="0"/>
              <a:ext cx="21983192" cy="2527300"/>
            </a:xfrm>
            <a:custGeom>
              <a:avLst/>
              <a:gdLst/>
              <a:ahLst/>
              <a:cxnLst/>
              <a:rect l="l" t="t" r="r" b="b"/>
              <a:pathLst>
                <a:path w="21983192" h="2527300">
                  <a:moveTo>
                    <a:pt x="0" y="10033"/>
                  </a:moveTo>
                  <a:lnTo>
                    <a:pt x="21983192" y="0"/>
                  </a:lnTo>
                  <a:lnTo>
                    <a:pt x="20369276" y="2527300"/>
                  </a:lnTo>
                  <a:lnTo>
                    <a:pt x="0" y="2524125"/>
                  </a:lnTo>
                  <a:lnTo>
                    <a:pt x="0" y="10033"/>
                  </a:lnTo>
                  <a:close/>
                </a:path>
              </a:pathLst>
            </a:custGeom>
            <a:solidFill>
              <a:srgbClr val="862665"/>
            </a:solidFill>
          </p:spPr>
          <p:txBody>
            <a:bodyPr/>
            <a:lstStyle/>
            <a:p>
              <a:endParaRPr lang="en-US" sz="1400">
                <a:latin typeface="Arial" panose="020B0604020202020204" pitchFamily="34" charset="0"/>
                <a:cs typeface="Arial" panose="020B0604020202020204" pitchFamily="34" charset="0"/>
              </a:endParaRPr>
            </a:p>
          </p:txBody>
        </p:sp>
      </p:grpSp>
      <p:grpSp>
        <p:nvGrpSpPr>
          <p:cNvPr id="6" name="Group 6"/>
          <p:cNvGrpSpPr/>
          <p:nvPr/>
        </p:nvGrpSpPr>
        <p:grpSpPr>
          <a:xfrm>
            <a:off x="15336145" y="9025128"/>
            <a:ext cx="2683135" cy="1261872"/>
            <a:chOff x="0" y="0"/>
            <a:chExt cx="3577514" cy="1682496"/>
          </a:xfrm>
        </p:grpSpPr>
        <p:sp>
          <p:nvSpPr>
            <p:cNvPr id="7" name="Freeform 7" descr="A purple and white logo  Description automatically generated"/>
            <p:cNvSpPr/>
            <p:nvPr/>
          </p:nvSpPr>
          <p:spPr>
            <a:xfrm>
              <a:off x="0" y="0"/>
              <a:ext cx="3577463" cy="1682496"/>
            </a:xfrm>
            <a:custGeom>
              <a:avLst/>
              <a:gdLst/>
              <a:ahLst/>
              <a:cxnLst/>
              <a:rect l="l" t="t" r="r" b="b"/>
              <a:pathLst>
                <a:path w="3577463" h="1682496">
                  <a:moveTo>
                    <a:pt x="0" y="0"/>
                  </a:moveTo>
                  <a:lnTo>
                    <a:pt x="3577463" y="0"/>
                  </a:lnTo>
                  <a:lnTo>
                    <a:pt x="3577463" y="1682496"/>
                  </a:lnTo>
                  <a:lnTo>
                    <a:pt x="0" y="1682496"/>
                  </a:lnTo>
                  <a:lnTo>
                    <a:pt x="0" y="0"/>
                  </a:lnTo>
                  <a:close/>
                </a:path>
              </a:pathLst>
            </a:custGeom>
            <a:blipFill>
              <a:blip r:embed="rId3"/>
              <a:stretch>
                <a:fillRect t="-175" r="-1" b="-175"/>
              </a:stretch>
            </a:blipFill>
          </p:spPr>
          <p:txBody>
            <a:bodyPr/>
            <a:lstStyle/>
            <a:p>
              <a:endParaRPr lang="en-US" sz="1400">
                <a:latin typeface="Arial" panose="020B0604020202020204" pitchFamily="34" charset="0"/>
                <a:cs typeface="Arial" panose="020B0604020202020204" pitchFamily="34" charset="0"/>
              </a:endParaRPr>
            </a:p>
          </p:txBody>
        </p:sp>
      </p:grpSp>
      <p:grpSp>
        <p:nvGrpSpPr>
          <p:cNvPr id="8" name="Group 8"/>
          <p:cNvGrpSpPr/>
          <p:nvPr/>
        </p:nvGrpSpPr>
        <p:grpSpPr>
          <a:xfrm>
            <a:off x="1" y="-26375"/>
            <a:ext cx="16482441" cy="1899876"/>
            <a:chOff x="0" y="0"/>
            <a:chExt cx="21976588" cy="2533167"/>
          </a:xfrm>
        </p:grpSpPr>
        <p:sp>
          <p:nvSpPr>
            <p:cNvPr id="9" name="Freeform 9"/>
            <p:cNvSpPr/>
            <p:nvPr/>
          </p:nvSpPr>
          <p:spPr>
            <a:xfrm>
              <a:off x="0" y="0"/>
              <a:ext cx="21976587" cy="2533142"/>
            </a:xfrm>
            <a:custGeom>
              <a:avLst/>
              <a:gdLst/>
              <a:ahLst/>
              <a:cxnLst/>
              <a:rect l="l" t="t" r="r" b="b"/>
              <a:pathLst>
                <a:path w="21976587" h="2533142">
                  <a:moveTo>
                    <a:pt x="0" y="10033"/>
                  </a:moveTo>
                  <a:lnTo>
                    <a:pt x="21976587" y="0"/>
                  </a:lnTo>
                  <a:lnTo>
                    <a:pt x="20363180" y="2533142"/>
                  </a:lnTo>
                  <a:lnTo>
                    <a:pt x="0" y="2529967"/>
                  </a:lnTo>
                  <a:lnTo>
                    <a:pt x="0" y="10033"/>
                  </a:lnTo>
                  <a:close/>
                </a:path>
              </a:pathLst>
            </a:custGeom>
            <a:solidFill>
              <a:srgbClr val="893B67"/>
            </a:solidFill>
          </p:spPr>
          <p:txBody>
            <a:bodyPr/>
            <a:lstStyle/>
            <a:p>
              <a:endParaRPr lang="en-US" sz="1400">
                <a:latin typeface="Arial" panose="020B0604020202020204" pitchFamily="34" charset="0"/>
                <a:cs typeface="Arial" panose="020B0604020202020204" pitchFamily="34" charset="0"/>
              </a:endParaRPr>
            </a:p>
          </p:txBody>
        </p:sp>
      </p:grpSp>
      <p:grpSp>
        <p:nvGrpSpPr>
          <p:cNvPr id="10" name="Group 10"/>
          <p:cNvGrpSpPr/>
          <p:nvPr/>
        </p:nvGrpSpPr>
        <p:grpSpPr>
          <a:xfrm>
            <a:off x="341757" y="8343900"/>
            <a:ext cx="14980188" cy="1204738"/>
            <a:chOff x="0" y="0"/>
            <a:chExt cx="3945399" cy="317297"/>
          </a:xfrm>
        </p:grpSpPr>
        <p:sp>
          <p:nvSpPr>
            <p:cNvPr id="11" name="Freeform 11"/>
            <p:cNvSpPr/>
            <p:nvPr/>
          </p:nvSpPr>
          <p:spPr>
            <a:xfrm>
              <a:off x="0" y="0"/>
              <a:ext cx="3945399" cy="317297"/>
            </a:xfrm>
            <a:custGeom>
              <a:avLst/>
              <a:gdLst/>
              <a:ahLst/>
              <a:cxnLst/>
              <a:rect l="l" t="t" r="r" b="b"/>
              <a:pathLst>
                <a:path w="3945399" h="317297">
                  <a:moveTo>
                    <a:pt x="13954" y="0"/>
                  </a:moveTo>
                  <a:lnTo>
                    <a:pt x="3931445" y="0"/>
                  </a:lnTo>
                  <a:cubicBezTo>
                    <a:pt x="3935146" y="0"/>
                    <a:pt x="3938695" y="1470"/>
                    <a:pt x="3941312" y="4087"/>
                  </a:cubicBezTo>
                  <a:cubicBezTo>
                    <a:pt x="3943929" y="6704"/>
                    <a:pt x="3945399" y="10253"/>
                    <a:pt x="3945399" y="13954"/>
                  </a:cubicBezTo>
                  <a:lnTo>
                    <a:pt x="3945399" y="303343"/>
                  </a:lnTo>
                  <a:cubicBezTo>
                    <a:pt x="3945399" y="307044"/>
                    <a:pt x="3943929" y="310593"/>
                    <a:pt x="3941312" y="313210"/>
                  </a:cubicBezTo>
                  <a:cubicBezTo>
                    <a:pt x="3938695" y="315827"/>
                    <a:pt x="3935146" y="317297"/>
                    <a:pt x="3931445" y="317297"/>
                  </a:cubicBezTo>
                  <a:lnTo>
                    <a:pt x="13954" y="317297"/>
                  </a:lnTo>
                  <a:cubicBezTo>
                    <a:pt x="10253" y="317297"/>
                    <a:pt x="6704" y="315827"/>
                    <a:pt x="4087" y="313210"/>
                  </a:cubicBezTo>
                  <a:cubicBezTo>
                    <a:pt x="1470" y="310593"/>
                    <a:pt x="0" y="307044"/>
                    <a:pt x="0" y="303343"/>
                  </a:cubicBezTo>
                  <a:lnTo>
                    <a:pt x="0" y="13954"/>
                  </a:lnTo>
                  <a:cubicBezTo>
                    <a:pt x="0" y="10253"/>
                    <a:pt x="1470" y="6704"/>
                    <a:pt x="4087" y="4087"/>
                  </a:cubicBezTo>
                  <a:cubicBezTo>
                    <a:pt x="6704" y="1470"/>
                    <a:pt x="10253" y="0"/>
                    <a:pt x="13954" y="0"/>
                  </a:cubicBezTo>
                  <a:close/>
                </a:path>
              </a:pathLst>
            </a:custGeom>
            <a:solidFill>
              <a:srgbClr val="DC5034"/>
            </a:solidFill>
          </p:spPr>
          <p:txBody>
            <a:bodyPr/>
            <a:lstStyle/>
            <a:p>
              <a:endParaRPr lang="en-US" sz="1400">
                <a:latin typeface="Arial" panose="020B0604020202020204" pitchFamily="34" charset="0"/>
                <a:cs typeface="Arial" panose="020B0604020202020204" pitchFamily="34" charset="0"/>
              </a:endParaRPr>
            </a:p>
          </p:txBody>
        </p:sp>
        <p:sp>
          <p:nvSpPr>
            <p:cNvPr id="12" name="TextBox 12"/>
            <p:cNvSpPr txBox="1"/>
            <p:nvPr/>
          </p:nvSpPr>
          <p:spPr>
            <a:xfrm>
              <a:off x="0" y="-38100"/>
              <a:ext cx="3945399" cy="355397"/>
            </a:xfrm>
            <a:prstGeom prst="rect">
              <a:avLst/>
            </a:prstGeom>
          </p:spPr>
          <p:txBody>
            <a:bodyPr lIns="50800" tIns="50800" rIns="50800" bIns="50800" rtlCol="0" anchor="ctr"/>
            <a:lstStyle/>
            <a:p>
              <a:pPr algn="ctr"/>
              <a:endParaRPr sz="1400">
                <a:latin typeface="Arial" panose="020B0604020202020204" pitchFamily="34" charset="0"/>
                <a:cs typeface="Arial" panose="020B0604020202020204" pitchFamily="34" charset="0"/>
              </a:endParaRPr>
            </a:p>
          </p:txBody>
        </p:sp>
      </p:grpSp>
      <p:sp>
        <p:nvSpPr>
          <p:cNvPr id="13" name="TextBox 13"/>
          <p:cNvSpPr txBox="1"/>
          <p:nvPr/>
        </p:nvSpPr>
        <p:spPr>
          <a:xfrm>
            <a:off x="499915" y="8499262"/>
            <a:ext cx="14783930" cy="923330"/>
          </a:xfrm>
          <a:prstGeom prst="rect">
            <a:avLst/>
          </a:prstGeom>
        </p:spPr>
        <p:txBody>
          <a:bodyPr lIns="0" tIns="0" rIns="0" bIns="0" rtlCol="0" anchor="t">
            <a:spAutoFit/>
          </a:bodyPr>
          <a:lstStyle/>
          <a:p>
            <a:pPr algn="ctr"/>
            <a:r>
              <a:rPr lang="en-US" sz="2000" dirty="0">
                <a:solidFill>
                  <a:srgbClr val="FFFFFF"/>
                </a:solidFill>
                <a:latin typeface="Arial" panose="020B0604020202020204" pitchFamily="34" charset="0"/>
                <a:ea typeface="Calibri (MS)"/>
                <a:cs typeface="Arial" panose="020B0604020202020204" pitchFamily="34" charset="0"/>
                <a:sym typeface="Calibri (MS)"/>
              </a:rPr>
              <a:t>These priorities offer a practical roadmap for bridging dermatology and metabolic medicine, and a clear agenda for the research and clinical infrastructure the field still needs.</a:t>
            </a:r>
          </a:p>
          <a:p>
            <a:pPr algn="ctr"/>
            <a:endParaRPr lang="en-US" sz="2000" dirty="0">
              <a:solidFill>
                <a:srgbClr val="FFFFFF"/>
              </a:solidFill>
              <a:latin typeface="Arial" panose="020B0604020202020204" pitchFamily="34" charset="0"/>
              <a:ea typeface="Calibri (MS)"/>
              <a:cs typeface="Arial" panose="020B0604020202020204" pitchFamily="34" charset="0"/>
              <a:sym typeface="Calibri (MS)"/>
            </a:endParaRPr>
          </a:p>
        </p:txBody>
      </p:sp>
      <p:sp>
        <p:nvSpPr>
          <p:cNvPr id="14" name="TextBox 14"/>
          <p:cNvSpPr txBox="1"/>
          <p:nvPr/>
        </p:nvSpPr>
        <p:spPr>
          <a:xfrm>
            <a:off x="379856" y="615776"/>
            <a:ext cx="4672486" cy="615553"/>
          </a:xfrm>
          <a:prstGeom prst="rect">
            <a:avLst/>
          </a:prstGeom>
        </p:spPr>
        <p:txBody>
          <a:bodyPr wrap="square" lIns="0" tIns="0" rIns="0" bIns="0" rtlCol="0" anchor="t">
            <a:spAutoFit/>
          </a:bodyPr>
          <a:lstStyle/>
          <a:p>
            <a:r>
              <a:rPr lang="en-US" sz="4000" b="1" dirty="0">
                <a:solidFill>
                  <a:srgbClr val="FEFFFF"/>
                </a:solidFill>
                <a:latin typeface="Arial" panose="020B0604020202020204" pitchFamily="34" charset="0"/>
                <a:ea typeface="Calibri (MS) Bold"/>
                <a:cs typeface="Arial" panose="020B0604020202020204" pitchFamily="34" charset="0"/>
                <a:sym typeface="Calibri (MS) Bold"/>
              </a:rPr>
              <a:t>Key Takeaways</a:t>
            </a:r>
          </a:p>
        </p:txBody>
      </p:sp>
      <p:sp>
        <p:nvSpPr>
          <p:cNvPr id="15" name="TextBox 21">
            <a:extLst>
              <a:ext uri="{FF2B5EF4-FFF2-40B4-BE49-F238E27FC236}">
                <a16:creationId xmlns:a16="http://schemas.microsoft.com/office/drawing/2014/main" id="{77F8A764-5BE6-4109-AA4F-0612C816E5E1}"/>
              </a:ext>
            </a:extLst>
          </p:cNvPr>
          <p:cNvSpPr txBox="1"/>
          <p:nvPr/>
        </p:nvSpPr>
        <p:spPr>
          <a:xfrm>
            <a:off x="666749" y="2535914"/>
            <a:ext cx="16916401" cy="4062651"/>
          </a:xfrm>
          <a:prstGeom prst="rect">
            <a:avLst/>
          </a:prstGeom>
        </p:spPr>
        <p:txBody>
          <a:bodyPr wrap="square" lIns="0" tIns="0" rIns="0" bIns="0" rtlCol="0" anchor="t">
            <a:spAutoFit/>
          </a:bodyPr>
          <a:lstStyle/>
          <a:p>
            <a:pPr marL="457200" indent="-457200">
              <a:buFont typeface="Arial" panose="020B0604020202020204" pitchFamily="34" charset="0"/>
              <a:buChar char="•"/>
            </a:pPr>
            <a:r>
              <a:rPr lang="en-US" sz="2400" dirty="0">
                <a:solidFill>
                  <a:srgbClr val="893B67"/>
                </a:solidFill>
                <a:latin typeface="Arial" panose="020B0604020202020204" pitchFamily="34" charset="0"/>
                <a:cs typeface="Arial" panose="020B0604020202020204" pitchFamily="34" charset="0"/>
              </a:rPr>
              <a:t>Psoriasis is an inflammatory disease strongly associated with metabolic comorbidities. Adiposity is not a bystander; it contributes to disease pathogenesis and should be a primary treatment target in overweight or obese patients.</a:t>
            </a:r>
          </a:p>
          <a:p>
            <a:endParaRPr lang="en-US" sz="2400" dirty="0">
              <a:solidFill>
                <a:srgbClr val="893B67"/>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400" dirty="0">
                <a:solidFill>
                  <a:srgbClr val="893B67"/>
                </a:solidFill>
                <a:latin typeface="Arial" panose="020B0604020202020204" pitchFamily="34" charset="0"/>
                <a:cs typeface="Arial" panose="020B0604020202020204" pitchFamily="34" charset="0"/>
              </a:rPr>
              <a:t>Current biologic therapies have transformed skin and joint outcomes but show inconsistent cardiometabolic effects. GLP-1 receptor agonists are promising but remain investigational; properly powered randomized trials are still needed.</a:t>
            </a:r>
          </a:p>
          <a:p>
            <a:endParaRPr lang="en-US" sz="2400" dirty="0">
              <a:solidFill>
                <a:srgbClr val="893B67"/>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400" dirty="0">
                <a:solidFill>
                  <a:srgbClr val="893B67"/>
                </a:solidFill>
                <a:latin typeface="Arial" panose="020B0604020202020204" pitchFamily="34" charset="0"/>
                <a:cs typeface="Arial" panose="020B0604020202020204" pitchFamily="34" charset="0"/>
              </a:rPr>
              <a:t>Dermatologists are well-positioned to screen for cardiometabolic risk at routine visits using BMI, glucose, triglycerides, LDL cholesterol, hemoglobin A1c, and blood pressure, and to coordinate care across specialties.</a:t>
            </a:r>
          </a:p>
          <a:p>
            <a:endParaRPr lang="en-US" sz="2400" dirty="0">
              <a:solidFill>
                <a:srgbClr val="893B67"/>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400" dirty="0">
                <a:solidFill>
                  <a:srgbClr val="893B67"/>
                </a:solidFill>
                <a:latin typeface="Arial" panose="020B0604020202020204" pitchFamily="34" charset="0"/>
                <a:cs typeface="Arial" panose="020B0604020202020204" pitchFamily="34" charset="0"/>
              </a:rPr>
              <a:t>The 2025 IPC Think Tank identified five priorities to raise the standard of care, including developing screening algorithms, advocating for guideline adoption, advancing GLP-1 clinical trials, and building educational programs for dermatologists.</a:t>
            </a:r>
          </a:p>
        </p:txBody>
      </p:sp>
      <p:sp>
        <p:nvSpPr>
          <p:cNvPr id="20" name="TextBox 40">
            <a:extLst>
              <a:ext uri="{FF2B5EF4-FFF2-40B4-BE49-F238E27FC236}">
                <a16:creationId xmlns:a16="http://schemas.microsoft.com/office/drawing/2014/main" id="{5CD36504-B11F-36C6-05A2-6A33B5D79535}"/>
              </a:ext>
            </a:extLst>
          </p:cNvPr>
          <p:cNvSpPr txBox="1"/>
          <p:nvPr/>
        </p:nvSpPr>
        <p:spPr>
          <a:xfrm>
            <a:off x="379856" y="9725537"/>
            <a:ext cx="11277600" cy="430887"/>
          </a:xfrm>
          <a:prstGeom prst="rect">
            <a:avLst/>
          </a:prstGeom>
        </p:spPr>
        <p:txBody>
          <a:bodyPr wrap="square" lIns="0" tIns="0" rIns="0" bIns="0" rtlCol="0" anchor="t">
            <a:spAutoFit/>
          </a:bodyPr>
          <a:lstStyle/>
          <a:p>
            <a:r>
              <a:rPr lang="en-US" sz="1400" dirty="0">
                <a:solidFill>
                  <a:srgbClr val="491A6B"/>
                </a:solidFill>
                <a:latin typeface="Arial" panose="020B0604020202020204" pitchFamily="34" charset="0"/>
                <a:cs typeface="Arial" panose="020B0604020202020204" pitchFamily="34" charset="0"/>
              </a:rPr>
              <a:t>Strober BE, Treichel AM, Bowcock AM, et al. Bridging Psoriasis and Metabolic Comorbidities: Toward Comprehensive Patient Management. Priorities from the International Psoriasis Council. </a:t>
            </a:r>
            <a:r>
              <a:rPr lang="en-US" sz="1400" i="1" dirty="0">
                <a:solidFill>
                  <a:srgbClr val="491A6B"/>
                </a:solidFill>
                <a:latin typeface="Arial" panose="020B0604020202020204" pitchFamily="34" charset="0"/>
                <a:cs typeface="Arial" panose="020B0604020202020204" pitchFamily="34" charset="0"/>
              </a:rPr>
              <a:t>J Am Acad Dermatol</a:t>
            </a:r>
            <a:r>
              <a:rPr lang="en-US" sz="1400" dirty="0">
                <a:solidFill>
                  <a:srgbClr val="491A6B"/>
                </a:solidFill>
                <a:latin typeface="Arial" panose="020B0604020202020204" pitchFamily="34" charset="0"/>
                <a:cs typeface="Arial" panose="020B0604020202020204" pitchFamily="34" charset="0"/>
              </a:rPr>
              <a:t>. Published online July 25, 2026. doi:10.1016/j.jaad.2026.07.066</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161</TotalTime>
  <Words>1079</Words>
  <Application>Microsoft Macintosh PowerPoint</Application>
  <PresentationFormat>Custom</PresentationFormat>
  <Paragraphs>90</Paragraphs>
  <Slides>6</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Calibri</vt:lpstr>
      <vt:lpstr>Arial</vt:lpstr>
      <vt:lpstr>Aptos</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Bridging Psoriasis and Metabolic Comorbidities</dc:title>
  <cp:lastModifiedBy>Maxi Ryman</cp:lastModifiedBy>
  <cp:revision>11</cp:revision>
  <dcterms:created xsi:type="dcterms:W3CDTF">2006-08-16T00:00:00Z</dcterms:created>
  <dcterms:modified xsi:type="dcterms:W3CDTF">2026-08-24T16:29:27Z</dcterms:modified>
  <dc:identifier>DAHNgYqBNCE</dc:identifier>
</cp:coreProperties>
</file>