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3"/>
  </p:notesMasterIdLst>
  <p:sldIdLst>
    <p:sldId id="256" r:id="rId2"/>
    <p:sldId id="312" r:id="rId3"/>
    <p:sldId id="280" r:id="rId4"/>
    <p:sldId id="311" r:id="rId5"/>
    <p:sldId id="296" r:id="rId6"/>
    <p:sldId id="297" r:id="rId7"/>
    <p:sldId id="298" r:id="rId8"/>
    <p:sldId id="299" r:id="rId9"/>
    <p:sldId id="300" r:id="rId10"/>
    <p:sldId id="301" r:id="rId11"/>
    <p:sldId id="257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a Fey" initials="EF" lastIdx="2" clrIdx="0">
    <p:extLst>
      <p:ext uri="{19B8F6BF-5375-455C-9EA6-DF929625EA0E}">
        <p15:presenceInfo xmlns:p15="http://schemas.microsoft.com/office/powerpoint/2012/main" userId="S::erika.fey@psoriasiscouncil.com::b3aa0338-253f-4b81-a27b-af97f3541a4d" providerId="AD"/>
      </p:ext>
    </p:extLst>
  </p:cmAuthor>
  <p:cmAuthor id="2" name="Rene Choy" initials="RC" lastIdx="1" clrIdx="1">
    <p:extLst>
      <p:ext uri="{19B8F6BF-5375-455C-9EA6-DF929625EA0E}">
        <p15:presenceInfo xmlns:p15="http://schemas.microsoft.com/office/powerpoint/2012/main" userId="S::rene.choy@opuscreative.com::c2223c87-0927-4b86-867d-d05a48cd7b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E48"/>
    <a:srgbClr val="D03635"/>
    <a:srgbClr val="D0C4C5"/>
    <a:srgbClr val="893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1"/>
    <p:restoredTop sz="93014"/>
  </p:normalViewPr>
  <p:slideViewPr>
    <p:cSldViewPr snapToGrid="0" snapToObjects="1">
      <p:cViewPr varScale="1">
        <p:scale>
          <a:sx n="118" d="100"/>
          <a:sy n="118" d="100"/>
        </p:scale>
        <p:origin x="15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C47B8-4409-824E-A9B9-61C45B2B9694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A5BB6-1FA8-8141-ACA2-06C60185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2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I-scan </a:t>
            </a:r>
            <a:r>
              <a:rPr lang="en-PH" dirty="0" err="1"/>
              <a:t>ako</a:t>
            </a:r>
            <a:r>
              <a:rPr lang="en-PH" dirty="0"/>
              <a:t> para ma-access ang </a:t>
            </a:r>
            <a:r>
              <a:rPr lang="en-PH" dirty="0" err="1"/>
              <a:t>mga</a:t>
            </a:r>
            <a:r>
              <a:rPr lang="en-PH" dirty="0"/>
              <a:t> </a:t>
            </a:r>
            <a:r>
              <a:rPr lang="en-PH" dirty="0" err="1"/>
              <a:t>mapagkukunan</a:t>
            </a:r>
            <a:r>
              <a:rPr lang="en-PH" dirty="0"/>
              <a:t> ng </a:t>
            </a:r>
            <a:r>
              <a:rPr lang="en-PH" dirty="0" err="1"/>
              <a:t>kalubhaan</a:t>
            </a:r>
            <a:r>
              <a:rPr lang="en-PH" dirty="0"/>
              <a:t> ng </a:t>
            </a:r>
            <a:r>
              <a:rPr lang="en-PH" dirty="0" err="1"/>
              <a:t>sakit</a:t>
            </a:r>
            <a:r>
              <a:rPr lang="en-PH" dirty="0"/>
              <a:t> ng IPC o </a:t>
            </a:r>
            <a:r>
              <a:rPr lang="en-PH" dirty="0" err="1"/>
              <a:t>bisitahin</a:t>
            </a:r>
            <a:r>
              <a:rPr lang="en-PH" dirty="0"/>
              <a:t> ang </a:t>
            </a:r>
            <a:r>
              <a:rPr lang="en-PH" dirty="0" err="1"/>
              <a:t>psoriasiscouncil.org</a:t>
            </a:r>
            <a:r>
              <a:rPr lang="en-PH" dirty="0"/>
              <a:t>/resource-library/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A5BB6-1FA8-8141-ACA2-06C6018529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9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445D61-EAAC-504C-AC21-0B3B5E04D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12063" t="21471" r="35933" b="130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lnSpc>
                <a:spcPts val="5420"/>
              </a:lnSpc>
              <a:defRPr sz="5000"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891680"/>
            <a:ext cx="8825658" cy="861420"/>
          </a:xfrm>
        </p:spPr>
        <p:txBody>
          <a:bodyPr anchor="t"/>
          <a:lstStyle>
            <a:lvl1pPr marL="0" indent="0" algn="l">
              <a:buNone/>
              <a:defRPr sz="2400" b="0" i="0" cap="all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B7AE94-30F8-E04B-9AD6-E79539A25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09177" y="0"/>
            <a:ext cx="2782824" cy="1855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18059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6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2828041"/>
            <a:ext cx="4825158" cy="2768850"/>
          </a:xfrm>
        </p:spPr>
        <p:txBody>
          <a:bodyPr>
            <a:normAutofit/>
          </a:bodyPr>
          <a:lstStyle>
            <a:lvl1pPr>
              <a:defRPr sz="2400" b="1" i="0" baseline="0"/>
            </a:lvl1pPr>
            <a:lvl2pPr>
              <a:defRPr sz="2400" b="0" i="0" baseline="0"/>
            </a:lvl2pPr>
            <a:lvl3pPr>
              <a:defRPr b="0" i="0"/>
            </a:lvl3pPr>
            <a:lvl4pPr>
              <a:defRPr b="0" i="0"/>
            </a:lvl4pPr>
            <a:lvl5pPr>
              <a:defRPr sz="18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18059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6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61D48D7-370D-2446-BA90-0B55962C7AC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17147" y="2828041"/>
            <a:ext cx="4825158" cy="276885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C553"/>
              </a:buClr>
              <a:buSzPct val="80000"/>
              <a:buFont typeface="Wingdings 3" charset="2"/>
              <a:buNone/>
              <a:tabLst/>
              <a:defRPr sz="2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C553"/>
              </a:buClr>
              <a:buSzPct val="80000"/>
              <a:buFontTx/>
              <a:buNone/>
              <a:tabLst/>
              <a:defRPr sz="2200" b="0" i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marR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60000"/>
              <a:buFont typeface="Hiragino Sans W3" panose="020B0300000000000000" pitchFamily="34" charset="-128"/>
              <a:buChar char="◆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22960" marR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100000"/>
              <a:buFont typeface="System Font Regular"/>
              <a:buChar char="—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marR="0" indent="-274320" algn="l" defTabSz="457200" rtl="0" eaLnBrk="1" fontAlgn="auto" latinLnBrk="0" hangingPunct="1">
              <a:lnSpc>
                <a:spcPts val="228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100000"/>
              <a:buFont typeface="System Font Regular"/>
              <a:buChar char="•"/>
              <a:tabLst/>
              <a:defRPr sz="2200" b="0" i="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C55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8206E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C553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206E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Second level</a:t>
            </a:r>
          </a:p>
          <a:p>
            <a:pPr marL="548640" marR="0" lvl="2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60000"/>
              <a:buFont typeface="Hiragino Sans W3" panose="020B0300000000000000" pitchFamily="34" charset="-128"/>
              <a:buChar char="◆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8206E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Third level</a:t>
            </a:r>
          </a:p>
          <a:p>
            <a:pPr marL="822960" marR="0" lvl="3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100000"/>
              <a:buFont typeface="System Font Regular"/>
              <a:buChar char="—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8206E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Fourth level</a:t>
            </a:r>
          </a:p>
          <a:p>
            <a:pPr marL="1097280" marR="0" lvl="4" indent="-274320" algn="l" defTabSz="457200" rtl="0" eaLnBrk="1" fontAlgn="auto" latinLnBrk="0" hangingPunct="1">
              <a:lnSpc>
                <a:spcPts val="2280"/>
              </a:lnSpc>
              <a:spcBef>
                <a:spcPts val="1000"/>
              </a:spcBef>
              <a:spcAft>
                <a:spcPts val="0"/>
              </a:spcAft>
              <a:buClr>
                <a:srgbClr val="F26C51"/>
              </a:buClr>
              <a:buSzPct val="100000"/>
              <a:buFont typeface="System Font Regular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D664895-0281-CC49-A566-B12BE305EBA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56924" y="66250"/>
            <a:ext cx="9687974" cy="10989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white logo&#10;&#10;Description automatically generated">
            <a:extLst>
              <a:ext uri="{FF2B5EF4-FFF2-40B4-BE49-F238E27FC236}">
                <a16:creationId xmlns:a16="http://schemas.microsoft.com/office/drawing/2014/main" id="{57FE9E08-FBF8-6B39-0121-3A5D8BC9C8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097" y="6016752"/>
            <a:ext cx="1788759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F259727-ECDB-444B-A5CC-470B2F340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0C4C5">
                  <a:lumMod val="21000"/>
                  <a:lumOff val="79000"/>
                </a:srgbClr>
              </a:gs>
              <a:gs pos="100000">
                <a:srgbClr val="D0C4C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E9303EA-E08E-8049-8AAF-429E37D5C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130" b="15452"/>
          <a:stretch/>
        </p:blipFill>
        <p:spPr>
          <a:xfrm>
            <a:off x="0" y="165829"/>
            <a:ext cx="8549640" cy="66921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6CA49F-5FEE-4542-B2D3-E9424E907374}"/>
              </a:ext>
            </a:extLst>
          </p:cNvPr>
          <p:cNvSpPr/>
          <p:nvPr userDrawn="1"/>
        </p:nvSpPr>
        <p:spPr>
          <a:xfrm>
            <a:off x="1998316" y="897673"/>
            <a:ext cx="8235469" cy="4912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418" y="1039284"/>
            <a:ext cx="717097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 bwMode="gray">
          <a:xfrm>
            <a:off x="2837485" y="3770206"/>
            <a:ext cx="6717995" cy="364782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5019" y="4905083"/>
            <a:ext cx="7069370" cy="695617"/>
          </a:xfrm>
        </p:spPr>
        <p:txBody>
          <a:bodyPr lIns="0" anchor="b" anchorCtr="0">
            <a:normAutofit/>
          </a:bodyPr>
          <a:lstStyle>
            <a:lvl1pPr marL="0" indent="0">
              <a:buNone/>
              <a:defRPr sz="1400" b="0" i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purple and white logo&#10;&#10;Description automatically generated">
            <a:extLst>
              <a:ext uri="{FF2B5EF4-FFF2-40B4-BE49-F238E27FC236}">
                <a16:creationId xmlns:a16="http://schemas.microsoft.com/office/drawing/2014/main" id="{69F54600-C859-679C-4103-264754DF05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4097" y="6016752"/>
            <a:ext cx="1788759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393" y="228346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98392" y="2931737"/>
            <a:ext cx="3141879" cy="277528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160" y="228346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56160" y="2931736"/>
            <a:ext cx="3147009" cy="277528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76399" y="228346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76593" y="2931735"/>
            <a:ext cx="3145536" cy="277528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29478" y="2249593"/>
            <a:ext cx="0" cy="3492499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45196" y="2249593"/>
            <a:ext cx="0" cy="3492499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08375B-0AFF-F545-B54A-9B94A6CDECED}"/>
              </a:ext>
            </a:extLst>
          </p:cNvPr>
          <p:cNvCxnSpPr/>
          <p:nvPr userDrawn="1"/>
        </p:nvCxnSpPr>
        <p:spPr>
          <a:xfrm>
            <a:off x="1167711" y="2249593"/>
            <a:ext cx="0" cy="3492499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6E4DF04-EE30-054F-9630-81C1B73DDE4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56924" y="66250"/>
            <a:ext cx="9687974" cy="10989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12136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610" y="2171700"/>
            <a:ext cx="3063782" cy="1874520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4772770"/>
            <a:ext cx="3050438" cy="1170829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812" y="412136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1119" y="4772770"/>
            <a:ext cx="3050438" cy="1170829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5616" y="412136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55616" y="4772770"/>
            <a:ext cx="3051096" cy="1170829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25E32DE-D411-D140-B35E-EF66915023D9}"/>
              </a:ext>
            </a:extLst>
          </p:cNvPr>
          <p:cNvSpPr>
            <a:spLocks noGrp="1" noChangeAspect="1"/>
          </p:cNvSpPr>
          <p:nvPr>
            <p:ph type="pic" idx="21"/>
          </p:nvPr>
        </p:nvSpPr>
        <p:spPr>
          <a:xfrm>
            <a:off x="4572987" y="2171700"/>
            <a:ext cx="3063782" cy="1874520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AC4F09-BB3A-6F40-A949-0DCE30E2B286}"/>
              </a:ext>
            </a:extLst>
          </p:cNvPr>
          <p:cNvSpPr>
            <a:spLocks noGrp="1" noChangeAspect="1"/>
          </p:cNvSpPr>
          <p:nvPr>
            <p:ph type="pic" idx="22"/>
          </p:nvPr>
        </p:nvSpPr>
        <p:spPr>
          <a:xfrm>
            <a:off x="7949591" y="2171700"/>
            <a:ext cx="3063782" cy="1874520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685A81-89DB-0F46-A351-4C5914C50ED4}"/>
              </a:ext>
            </a:extLst>
          </p:cNvPr>
          <p:cNvCxnSpPr>
            <a:cxnSpLocks/>
          </p:cNvCxnSpPr>
          <p:nvPr userDrawn="1"/>
        </p:nvCxnSpPr>
        <p:spPr>
          <a:xfrm>
            <a:off x="4390221" y="2168116"/>
            <a:ext cx="0" cy="3775484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70E591-8FC5-4047-AB53-C5D239A9435E}"/>
              </a:ext>
            </a:extLst>
          </p:cNvPr>
          <p:cNvCxnSpPr>
            <a:cxnSpLocks/>
          </p:cNvCxnSpPr>
          <p:nvPr userDrawn="1"/>
        </p:nvCxnSpPr>
        <p:spPr>
          <a:xfrm>
            <a:off x="7802493" y="2168116"/>
            <a:ext cx="0" cy="3775484"/>
          </a:xfrm>
          <a:prstGeom prst="line">
            <a:avLst/>
          </a:prstGeom>
          <a:ln w="15875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FD87A218-3B68-D944-A761-9AA0A399034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56924" y="66250"/>
            <a:ext cx="9687974" cy="10989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CC03E66-4A75-2249-961B-4A4D7E5D5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8573" t="62102" r="39423" b="13526"/>
          <a:stretch/>
        </p:blipFill>
        <p:spPr>
          <a:xfrm>
            <a:off x="-4115" y="4307370"/>
            <a:ext cx="12192000" cy="2550630"/>
          </a:xfrm>
          <a:prstGeom prst="rect">
            <a:avLst/>
          </a:prstGeom>
          <a:ln>
            <a:noFill/>
          </a:ln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54B634E-E5E2-D04C-A6AB-C4DD0D8B5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4447874"/>
            <a:ext cx="9212056" cy="1437494"/>
          </a:xfrm>
        </p:spPr>
        <p:txBody>
          <a:bodyPr lIns="0" anchor="t"/>
          <a:lstStyle>
            <a:lvl1pPr marL="0" indent="0" algn="l">
              <a:buNone/>
              <a:defRPr sz="2800" cap="none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48FCC2-C22A-B243-9AC3-B3D093936641}"/>
              </a:ext>
            </a:extLst>
          </p:cNvPr>
          <p:cNvSpPr/>
          <p:nvPr userDrawn="1"/>
        </p:nvSpPr>
        <p:spPr>
          <a:xfrm>
            <a:off x="0" y="0"/>
            <a:ext cx="12192000" cy="4307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028B09-3987-B249-975A-3ACCA0F89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9000"/>
          </a:blip>
          <a:srcRect l="8573" t="20946" r="39423" b="37890"/>
          <a:stretch/>
        </p:blipFill>
        <p:spPr>
          <a:xfrm>
            <a:off x="-4115" y="1"/>
            <a:ext cx="12189600" cy="4307369"/>
          </a:xfrm>
          <a:prstGeom prst="rect">
            <a:avLst/>
          </a:prstGeom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C98DBAB-C591-D64B-B5D8-D951DD3EC5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954" y="564001"/>
            <a:ext cx="9212056" cy="3319872"/>
          </a:xfrm>
        </p:spPr>
        <p:txBody>
          <a:bodyPr anchor="b"/>
          <a:lstStyle>
            <a:lvl1pPr algn="l">
              <a:lnSpc>
                <a:spcPts val="5420"/>
              </a:lnSpc>
              <a:defRPr sz="5400" b="0" cap="none" baseline="0">
                <a:solidFill>
                  <a:srgbClr val="893B67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BB1D4986-F8CD-024D-BFFF-C6D114F159B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A1B30-5061-3544-9AD2-10D6146EB4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9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raphic 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1162E6-8162-5740-210D-81B678F187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70F7B3-DA52-F44B-B4F8-F383A9F9A6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D4E25D-1C24-5D4B-AE83-C78BF135D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130" b="15452"/>
          <a:stretch/>
        </p:blipFill>
        <p:spPr>
          <a:xfrm>
            <a:off x="0" y="165829"/>
            <a:ext cx="8549640" cy="6692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22123A-C798-004D-9EF0-484E1809E7D5}"/>
              </a:ext>
            </a:extLst>
          </p:cNvPr>
          <p:cNvSpPr/>
          <p:nvPr userDrawn="1"/>
        </p:nvSpPr>
        <p:spPr>
          <a:xfrm>
            <a:off x="1998316" y="897673"/>
            <a:ext cx="8235469" cy="4912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502" y="1341797"/>
            <a:ext cx="7248278" cy="2612984"/>
          </a:xfrm>
        </p:spPr>
        <p:txBody>
          <a:bodyPr anchor="b" anchorCtr="0"/>
          <a:lstStyle>
            <a:lvl1pPr algn="l">
              <a:lnSpc>
                <a:spcPts val="5420"/>
              </a:lnSpc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17" y="4017360"/>
            <a:ext cx="7231491" cy="1383878"/>
          </a:xfrm>
        </p:spPr>
        <p:txBody>
          <a:bodyPr lIns="0" rIns="90000" anchor="t" anchorCtr="0"/>
          <a:lstStyle>
            <a:lvl1pPr marL="0" indent="0" algn="l">
              <a:buNone/>
              <a:defRPr sz="2800" cap="all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03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93EAA28-351B-9E42-AE78-C638D9942C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D4E25D-1C24-5D4B-AE83-C78BF135D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597" t="20154" r="21665"/>
          <a:stretch/>
        </p:blipFill>
        <p:spPr>
          <a:xfrm>
            <a:off x="-1" y="1010653"/>
            <a:ext cx="6549082" cy="63882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22123A-C798-004D-9EF0-484E1809E7D5}"/>
              </a:ext>
            </a:extLst>
          </p:cNvPr>
          <p:cNvSpPr/>
          <p:nvPr userDrawn="1"/>
        </p:nvSpPr>
        <p:spPr>
          <a:xfrm>
            <a:off x="1445741" y="1010653"/>
            <a:ext cx="5325761" cy="4723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851" y="1173892"/>
            <a:ext cx="4756229" cy="4263081"/>
          </a:xfrm>
        </p:spPr>
        <p:txBody>
          <a:bodyPr anchor="ctr"/>
          <a:lstStyle>
            <a:lvl1pPr algn="l">
              <a:lnSpc>
                <a:spcPts val="5420"/>
              </a:lnSpc>
              <a:defRPr sz="5000" b="0" cap="none" baseline="0"/>
            </a:lvl1pPr>
          </a:lstStyle>
          <a:p>
            <a:r>
              <a:rPr lang="en-US" dirty="0"/>
              <a:t>Click to edit sub-section divider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993" y="1173893"/>
            <a:ext cx="4350195" cy="4263080"/>
          </a:xfrm>
        </p:spPr>
        <p:txBody>
          <a:bodyPr anchor="ctr"/>
          <a:lstStyle>
            <a:lvl1pPr marL="0" indent="0" algn="l">
              <a:buNone/>
              <a:defRPr sz="2800" b="1" i="0" cap="none" baseline="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purple and white logo&#10;&#10;Description automatically generated">
            <a:extLst>
              <a:ext uri="{FF2B5EF4-FFF2-40B4-BE49-F238E27FC236}">
                <a16:creationId xmlns:a16="http://schemas.microsoft.com/office/drawing/2014/main" id="{849A0F55-F838-7915-7C57-E57CB987F4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4097" y="6016752"/>
            <a:ext cx="1788759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6DD2975-AE47-E741-AFB2-EA4A36631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26" t="29624" r="13729" b="27473"/>
          <a:stretch/>
        </p:blipFill>
        <p:spPr>
          <a:xfrm>
            <a:off x="325356" y="6194675"/>
            <a:ext cx="1168129" cy="45304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CC9DDFE-4AB4-704A-975A-BCB2A2E72109}"/>
              </a:ext>
            </a:extLst>
          </p:cNvPr>
          <p:cNvSpPr/>
          <p:nvPr userDrawn="1"/>
        </p:nvSpPr>
        <p:spPr>
          <a:xfrm>
            <a:off x="0" y="0"/>
            <a:ext cx="471275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CFBA27-C933-9242-8E7E-D02E219B8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5000"/>
          </a:blip>
          <a:srcRect l="8572" t="20946" r="71303" b="15536"/>
          <a:stretch/>
        </p:blipFill>
        <p:spPr>
          <a:xfrm>
            <a:off x="-5211" y="1"/>
            <a:ext cx="4717969" cy="6647722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603" y="471340"/>
            <a:ext cx="3500179" cy="2130458"/>
          </a:xfrm>
        </p:spPr>
        <p:txBody>
          <a:bodyPr anchor="b"/>
          <a:lstStyle>
            <a:lvl1pPr algn="l">
              <a:lnSpc>
                <a:spcPts val="2820"/>
              </a:lnSpc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711602" y="2699787"/>
            <a:ext cx="3500179" cy="2895599"/>
          </a:xfrm>
        </p:spPr>
        <p:txBody>
          <a:bodyPr lIns="0" rIns="90000"/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urple and white logo&#10;&#10;Description automatically generated">
            <a:extLst>
              <a:ext uri="{FF2B5EF4-FFF2-40B4-BE49-F238E27FC236}">
                <a16:creationId xmlns:a16="http://schemas.microsoft.com/office/drawing/2014/main" id="{80BC0E86-BE78-2150-DDCF-FC3692DEA3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24097" y="6016752"/>
            <a:ext cx="1788759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12A296D1-2C9C-7D45-80D4-1DA587476DC5}"/>
              </a:ext>
            </a:extLst>
          </p:cNvPr>
          <p:cNvSpPr/>
          <p:nvPr userDrawn="1"/>
        </p:nvSpPr>
        <p:spPr>
          <a:xfrm>
            <a:off x="1" y="-17586"/>
            <a:ext cx="10044374" cy="1266583"/>
          </a:xfrm>
          <a:custGeom>
            <a:avLst/>
            <a:gdLst>
              <a:gd name="connsiteX0" fmla="*/ 0 w 8205549"/>
              <a:gd name="connsiteY0" fmla="*/ 0 h 1260001"/>
              <a:gd name="connsiteX1" fmla="*/ 8205549 w 8205549"/>
              <a:gd name="connsiteY1" fmla="*/ 0 h 1260001"/>
              <a:gd name="connsiteX2" fmla="*/ 8205549 w 8205549"/>
              <a:gd name="connsiteY2" fmla="*/ 1260001 h 1260001"/>
              <a:gd name="connsiteX3" fmla="*/ 0 w 8205549"/>
              <a:gd name="connsiteY3" fmla="*/ 1260001 h 1260001"/>
              <a:gd name="connsiteX4" fmla="*/ 0 w 8205549"/>
              <a:gd name="connsiteY4" fmla="*/ 0 h 1260001"/>
              <a:gd name="connsiteX0" fmla="*/ 0 w 9317376"/>
              <a:gd name="connsiteY0" fmla="*/ 0 h 1260001"/>
              <a:gd name="connsiteX1" fmla="*/ 9317376 w 9317376"/>
              <a:gd name="connsiteY1" fmla="*/ 0 h 1260001"/>
              <a:gd name="connsiteX2" fmla="*/ 8205549 w 9317376"/>
              <a:gd name="connsiteY2" fmla="*/ 1260001 h 1260001"/>
              <a:gd name="connsiteX3" fmla="*/ 0 w 9317376"/>
              <a:gd name="connsiteY3" fmla="*/ 1260001 h 1260001"/>
              <a:gd name="connsiteX4" fmla="*/ 0 w 9317376"/>
              <a:gd name="connsiteY4" fmla="*/ 0 h 1260001"/>
              <a:gd name="connsiteX0" fmla="*/ 0 w 9341127"/>
              <a:gd name="connsiteY0" fmla="*/ 0 h 1260001"/>
              <a:gd name="connsiteX1" fmla="*/ 9341127 w 9341127"/>
              <a:gd name="connsiteY1" fmla="*/ 172192 h 1260001"/>
              <a:gd name="connsiteX2" fmla="*/ 8205549 w 9341127"/>
              <a:gd name="connsiteY2" fmla="*/ 1260001 h 1260001"/>
              <a:gd name="connsiteX3" fmla="*/ 0 w 9341127"/>
              <a:gd name="connsiteY3" fmla="*/ 1260001 h 1260001"/>
              <a:gd name="connsiteX4" fmla="*/ 0 w 9341127"/>
              <a:gd name="connsiteY4" fmla="*/ 0 h 1260001"/>
              <a:gd name="connsiteX0" fmla="*/ 0 w 9329251"/>
              <a:gd name="connsiteY0" fmla="*/ 0 h 1260001"/>
              <a:gd name="connsiteX1" fmla="*/ 9329251 w 9329251"/>
              <a:gd name="connsiteY1" fmla="*/ 11875 h 1260001"/>
              <a:gd name="connsiteX2" fmla="*/ 8205549 w 9329251"/>
              <a:gd name="connsiteY2" fmla="*/ 1260001 h 1260001"/>
              <a:gd name="connsiteX3" fmla="*/ 0 w 9329251"/>
              <a:gd name="connsiteY3" fmla="*/ 1260001 h 1260001"/>
              <a:gd name="connsiteX4" fmla="*/ 0 w 9329251"/>
              <a:gd name="connsiteY4" fmla="*/ 0 h 1260001"/>
              <a:gd name="connsiteX0" fmla="*/ 0 w 8757751"/>
              <a:gd name="connsiteY0" fmla="*/ 0 h 1260001"/>
              <a:gd name="connsiteX1" fmla="*/ 8757751 w 8757751"/>
              <a:gd name="connsiteY1" fmla="*/ 21400 h 1260001"/>
              <a:gd name="connsiteX2" fmla="*/ 8205549 w 8757751"/>
              <a:gd name="connsiteY2" fmla="*/ 1260001 h 1260001"/>
              <a:gd name="connsiteX3" fmla="*/ 0 w 8757751"/>
              <a:gd name="connsiteY3" fmla="*/ 1260001 h 1260001"/>
              <a:gd name="connsiteX4" fmla="*/ 0 w 8757751"/>
              <a:gd name="connsiteY4" fmla="*/ 0 h 1260001"/>
              <a:gd name="connsiteX0" fmla="*/ 0 w 8779720"/>
              <a:gd name="connsiteY0" fmla="*/ 7861 h 1267862"/>
              <a:gd name="connsiteX1" fmla="*/ 8779720 w 8779720"/>
              <a:gd name="connsiteY1" fmla="*/ 0 h 1267862"/>
              <a:gd name="connsiteX2" fmla="*/ 8205549 w 8779720"/>
              <a:gd name="connsiteY2" fmla="*/ 1267862 h 1267862"/>
              <a:gd name="connsiteX3" fmla="*/ 0 w 8779720"/>
              <a:gd name="connsiteY3" fmla="*/ 1267862 h 1267862"/>
              <a:gd name="connsiteX4" fmla="*/ 0 w 8779720"/>
              <a:gd name="connsiteY4" fmla="*/ 7861 h 1267862"/>
              <a:gd name="connsiteX0" fmla="*/ 0 w 9261816"/>
              <a:gd name="connsiteY0" fmla="*/ 0 h 1260001"/>
              <a:gd name="connsiteX1" fmla="*/ 9261816 w 9261816"/>
              <a:gd name="connsiteY1" fmla="*/ 14441 h 1260001"/>
              <a:gd name="connsiteX2" fmla="*/ 8205549 w 9261816"/>
              <a:gd name="connsiteY2" fmla="*/ 1260001 h 1260001"/>
              <a:gd name="connsiteX3" fmla="*/ 0 w 9261816"/>
              <a:gd name="connsiteY3" fmla="*/ 1260001 h 1260001"/>
              <a:gd name="connsiteX4" fmla="*/ 0 w 9261816"/>
              <a:gd name="connsiteY4" fmla="*/ 0 h 1260001"/>
              <a:gd name="connsiteX0" fmla="*/ 0 w 8817901"/>
              <a:gd name="connsiteY0" fmla="*/ 298826 h 1558827"/>
              <a:gd name="connsiteX1" fmla="*/ 8817901 w 8817901"/>
              <a:gd name="connsiteY1" fmla="*/ 0 h 1558827"/>
              <a:gd name="connsiteX2" fmla="*/ 8205549 w 8817901"/>
              <a:gd name="connsiteY2" fmla="*/ 1558827 h 1558827"/>
              <a:gd name="connsiteX3" fmla="*/ 0 w 8817901"/>
              <a:gd name="connsiteY3" fmla="*/ 1558827 h 1558827"/>
              <a:gd name="connsiteX4" fmla="*/ 0 w 8817901"/>
              <a:gd name="connsiteY4" fmla="*/ 298826 h 1558827"/>
              <a:gd name="connsiteX0" fmla="*/ 0 w 8747809"/>
              <a:gd name="connsiteY0" fmla="*/ 10960 h 1270961"/>
              <a:gd name="connsiteX1" fmla="*/ 8747809 w 8747809"/>
              <a:gd name="connsiteY1" fmla="*/ 0 h 1270961"/>
              <a:gd name="connsiteX2" fmla="*/ 8205549 w 8747809"/>
              <a:gd name="connsiteY2" fmla="*/ 1270961 h 1270961"/>
              <a:gd name="connsiteX3" fmla="*/ 0 w 8747809"/>
              <a:gd name="connsiteY3" fmla="*/ 1270961 h 1270961"/>
              <a:gd name="connsiteX4" fmla="*/ 0 w 8747809"/>
              <a:gd name="connsiteY4" fmla="*/ 10960 h 1270961"/>
              <a:gd name="connsiteX0" fmla="*/ 0 w 8747809"/>
              <a:gd name="connsiteY0" fmla="*/ 10960 h 1282992"/>
              <a:gd name="connsiteX1" fmla="*/ 8747809 w 8747809"/>
              <a:gd name="connsiteY1" fmla="*/ 0 h 1282992"/>
              <a:gd name="connsiteX2" fmla="*/ 8581831 w 8747809"/>
              <a:gd name="connsiteY2" fmla="*/ 1282992 h 1282992"/>
              <a:gd name="connsiteX3" fmla="*/ 0 w 8747809"/>
              <a:gd name="connsiteY3" fmla="*/ 1270961 h 1282992"/>
              <a:gd name="connsiteX4" fmla="*/ 0 w 8747809"/>
              <a:gd name="connsiteY4" fmla="*/ 10960 h 1282992"/>
              <a:gd name="connsiteX0" fmla="*/ 0 w 8581831"/>
              <a:gd name="connsiteY0" fmla="*/ 22991 h 1295023"/>
              <a:gd name="connsiteX1" fmla="*/ 8150184 w 8581831"/>
              <a:gd name="connsiteY1" fmla="*/ 0 h 1295023"/>
              <a:gd name="connsiteX2" fmla="*/ 8581831 w 8581831"/>
              <a:gd name="connsiteY2" fmla="*/ 1295023 h 1295023"/>
              <a:gd name="connsiteX3" fmla="*/ 0 w 8581831"/>
              <a:gd name="connsiteY3" fmla="*/ 1282992 h 1295023"/>
              <a:gd name="connsiteX4" fmla="*/ 0 w 8581831"/>
              <a:gd name="connsiteY4" fmla="*/ 22991 h 1295023"/>
              <a:gd name="connsiteX0" fmla="*/ 0 w 9777081"/>
              <a:gd name="connsiteY0" fmla="*/ 22991 h 1282992"/>
              <a:gd name="connsiteX1" fmla="*/ 8150184 w 9777081"/>
              <a:gd name="connsiteY1" fmla="*/ 0 h 1282992"/>
              <a:gd name="connsiteX2" fmla="*/ 9777081 w 9777081"/>
              <a:gd name="connsiteY2" fmla="*/ 1282992 h 1282992"/>
              <a:gd name="connsiteX3" fmla="*/ 0 w 9777081"/>
              <a:gd name="connsiteY3" fmla="*/ 1282992 h 1282992"/>
              <a:gd name="connsiteX4" fmla="*/ 0 w 9777081"/>
              <a:gd name="connsiteY4" fmla="*/ 22991 h 1282992"/>
              <a:gd name="connsiteX0" fmla="*/ 0 w 9777081"/>
              <a:gd name="connsiteY0" fmla="*/ 0 h 1260001"/>
              <a:gd name="connsiteX1" fmla="*/ 9289397 w 9777081"/>
              <a:gd name="connsiteY1" fmla="*/ 11733 h 1260001"/>
              <a:gd name="connsiteX2" fmla="*/ 9777081 w 9777081"/>
              <a:gd name="connsiteY2" fmla="*/ 1260001 h 1260001"/>
              <a:gd name="connsiteX3" fmla="*/ 0 w 9777081"/>
              <a:gd name="connsiteY3" fmla="*/ 1260001 h 1260001"/>
              <a:gd name="connsiteX4" fmla="*/ 0 w 9777081"/>
              <a:gd name="connsiteY4" fmla="*/ 0 h 1260001"/>
              <a:gd name="connsiteX0" fmla="*/ 0 w 9777081"/>
              <a:gd name="connsiteY0" fmla="*/ 7120 h 1267121"/>
              <a:gd name="connsiteX1" fmla="*/ 8873183 w 9777081"/>
              <a:gd name="connsiteY1" fmla="*/ 0 h 1267121"/>
              <a:gd name="connsiteX2" fmla="*/ 9777081 w 9777081"/>
              <a:gd name="connsiteY2" fmla="*/ 1267121 h 1267121"/>
              <a:gd name="connsiteX3" fmla="*/ 0 w 9777081"/>
              <a:gd name="connsiteY3" fmla="*/ 1267121 h 1267121"/>
              <a:gd name="connsiteX4" fmla="*/ 0 w 9777081"/>
              <a:gd name="connsiteY4" fmla="*/ 7120 h 1267121"/>
              <a:gd name="connsiteX0" fmla="*/ 0 w 8873183"/>
              <a:gd name="connsiteY0" fmla="*/ 7120 h 1276547"/>
              <a:gd name="connsiteX1" fmla="*/ 8873183 w 8873183"/>
              <a:gd name="connsiteY1" fmla="*/ 0 h 1276547"/>
              <a:gd name="connsiteX2" fmla="*/ 7964810 w 8873183"/>
              <a:gd name="connsiteY2" fmla="*/ 1276547 h 1276547"/>
              <a:gd name="connsiteX3" fmla="*/ 0 w 8873183"/>
              <a:gd name="connsiteY3" fmla="*/ 1267121 h 1276547"/>
              <a:gd name="connsiteX4" fmla="*/ 0 w 8873183"/>
              <a:gd name="connsiteY4" fmla="*/ 7120 h 1276547"/>
              <a:gd name="connsiteX0" fmla="*/ 0 w 8873183"/>
              <a:gd name="connsiteY0" fmla="*/ 7120 h 1267121"/>
              <a:gd name="connsiteX1" fmla="*/ 8873183 w 8873183"/>
              <a:gd name="connsiteY1" fmla="*/ 0 h 1267121"/>
              <a:gd name="connsiteX2" fmla="*/ 8589133 w 8873183"/>
              <a:gd name="connsiteY2" fmla="*/ 1248266 h 1267121"/>
              <a:gd name="connsiteX3" fmla="*/ 0 w 8873183"/>
              <a:gd name="connsiteY3" fmla="*/ 1267121 h 1267121"/>
              <a:gd name="connsiteX4" fmla="*/ 0 w 8873183"/>
              <a:gd name="connsiteY4" fmla="*/ 7120 h 1267121"/>
              <a:gd name="connsiteX0" fmla="*/ 0 w 8873183"/>
              <a:gd name="connsiteY0" fmla="*/ 7120 h 1268700"/>
              <a:gd name="connsiteX1" fmla="*/ 8873183 w 8873183"/>
              <a:gd name="connsiteY1" fmla="*/ 0 h 1268700"/>
              <a:gd name="connsiteX2" fmla="*/ 8560940 w 8873183"/>
              <a:gd name="connsiteY2" fmla="*/ 1268700 h 1268700"/>
              <a:gd name="connsiteX3" fmla="*/ 0 w 8873183"/>
              <a:gd name="connsiteY3" fmla="*/ 1267121 h 1268700"/>
              <a:gd name="connsiteX4" fmla="*/ 0 w 8873183"/>
              <a:gd name="connsiteY4" fmla="*/ 7120 h 1268700"/>
              <a:gd name="connsiteX0" fmla="*/ 0 w 9293734"/>
              <a:gd name="connsiteY0" fmla="*/ 83320 h 1344900"/>
              <a:gd name="connsiteX1" fmla="*/ 9293734 w 9293734"/>
              <a:gd name="connsiteY1" fmla="*/ 0 h 1344900"/>
              <a:gd name="connsiteX2" fmla="*/ 8560940 w 9293734"/>
              <a:gd name="connsiteY2" fmla="*/ 1344900 h 1344900"/>
              <a:gd name="connsiteX3" fmla="*/ 0 w 9293734"/>
              <a:gd name="connsiteY3" fmla="*/ 1343321 h 1344900"/>
              <a:gd name="connsiteX4" fmla="*/ 0 w 9293734"/>
              <a:gd name="connsiteY4" fmla="*/ 83320 h 1344900"/>
              <a:gd name="connsiteX0" fmla="*/ 0 w 9264529"/>
              <a:gd name="connsiteY0" fmla="*/ 7120 h 1268700"/>
              <a:gd name="connsiteX1" fmla="*/ 9264529 w 9264529"/>
              <a:gd name="connsiteY1" fmla="*/ 0 h 1268700"/>
              <a:gd name="connsiteX2" fmla="*/ 8560940 w 9264529"/>
              <a:gd name="connsiteY2" fmla="*/ 1268700 h 1268700"/>
              <a:gd name="connsiteX3" fmla="*/ 0 w 9264529"/>
              <a:gd name="connsiteY3" fmla="*/ 1267121 h 1268700"/>
              <a:gd name="connsiteX4" fmla="*/ 0 w 9264529"/>
              <a:gd name="connsiteY4" fmla="*/ 7120 h 1268700"/>
              <a:gd name="connsiteX0" fmla="*/ 0 w 9252847"/>
              <a:gd name="connsiteY0" fmla="*/ 7120 h 1268700"/>
              <a:gd name="connsiteX1" fmla="*/ 9252847 w 9252847"/>
              <a:gd name="connsiteY1" fmla="*/ 0 h 1268700"/>
              <a:gd name="connsiteX2" fmla="*/ 8560940 w 9252847"/>
              <a:gd name="connsiteY2" fmla="*/ 1268700 h 1268700"/>
              <a:gd name="connsiteX3" fmla="*/ 0 w 9252847"/>
              <a:gd name="connsiteY3" fmla="*/ 1267121 h 1268700"/>
              <a:gd name="connsiteX4" fmla="*/ 0 w 9252847"/>
              <a:gd name="connsiteY4" fmla="*/ 7120 h 1268700"/>
              <a:gd name="connsiteX0" fmla="*/ 0 w 9235324"/>
              <a:gd name="connsiteY0" fmla="*/ 0 h 1261580"/>
              <a:gd name="connsiteX1" fmla="*/ 9235324 w 9235324"/>
              <a:gd name="connsiteY1" fmla="*/ 11930 h 1261580"/>
              <a:gd name="connsiteX2" fmla="*/ 8560940 w 9235324"/>
              <a:gd name="connsiteY2" fmla="*/ 1261580 h 1261580"/>
              <a:gd name="connsiteX3" fmla="*/ 0 w 9235324"/>
              <a:gd name="connsiteY3" fmla="*/ 1260001 h 1261580"/>
              <a:gd name="connsiteX4" fmla="*/ 0 w 9235324"/>
              <a:gd name="connsiteY4" fmla="*/ 0 h 1261580"/>
              <a:gd name="connsiteX0" fmla="*/ 0 w 9239218"/>
              <a:gd name="connsiteY0" fmla="*/ 5003 h 1266583"/>
              <a:gd name="connsiteX1" fmla="*/ 9239218 w 9239218"/>
              <a:gd name="connsiteY1" fmla="*/ 0 h 1266583"/>
              <a:gd name="connsiteX2" fmla="*/ 8560940 w 9239218"/>
              <a:gd name="connsiteY2" fmla="*/ 1266583 h 1266583"/>
              <a:gd name="connsiteX3" fmla="*/ 0 w 9239218"/>
              <a:gd name="connsiteY3" fmla="*/ 1265004 h 1266583"/>
              <a:gd name="connsiteX4" fmla="*/ 0 w 9239218"/>
              <a:gd name="connsiteY4" fmla="*/ 5003 h 126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18" h="1266583">
                <a:moveTo>
                  <a:pt x="0" y="5003"/>
                </a:moveTo>
                <a:lnTo>
                  <a:pt x="9239218" y="0"/>
                </a:lnTo>
                <a:lnTo>
                  <a:pt x="8560940" y="1266583"/>
                </a:lnTo>
                <a:lnTo>
                  <a:pt x="0" y="1265004"/>
                </a:lnTo>
                <a:lnTo>
                  <a:pt x="0" y="5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6924" y="1634490"/>
            <a:ext cx="10835986" cy="4385310"/>
          </a:xfrm>
        </p:spPr>
        <p:txBody>
          <a:bodyPr/>
          <a:lstStyle>
            <a:lvl1pPr>
              <a:defRPr b="1" i="0"/>
            </a:lvl1pPr>
            <a:lvl2pPr>
              <a:defRPr b="0" i="0"/>
            </a:lvl2pPr>
            <a:lvl3pPr marL="548640" indent="-274320">
              <a:buSzPct val="60000"/>
              <a:defRPr b="0" i="0"/>
            </a:lvl3pPr>
            <a:lvl4pPr>
              <a:defRPr b="0" i="0"/>
            </a:lvl4pPr>
            <a:lvl5pPr algn="l">
              <a:defRPr b="0" i="0">
                <a:solidFill>
                  <a:schemeClr val="accent3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Click to edit Master text styles - levels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12A296D1-2C9C-7D45-80D4-1DA587476DC5}"/>
              </a:ext>
            </a:extLst>
          </p:cNvPr>
          <p:cNvSpPr/>
          <p:nvPr userDrawn="1"/>
        </p:nvSpPr>
        <p:spPr>
          <a:xfrm>
            <a:off x="1" y="-17586"/>
            <a:ext cx="11072812" cy="1266583"/>
          </a:xfrm>
          <a:custGeom>
            <a:avLst/>
            <a:gdLst>
              <a:gd name="connsiteX0" fmla="*/ 0 w 8205549"/>
              <a:gd name="connsiteY0" fmla="*/ 0 h 1260001"/>
              <a:gd name="connsiteX1" fmla="*/ 8205549 w 8205549"/>
              <a:gd name="connsiteY1" fmla="*/ 0 h 1260001"/>
              <a:gd name="connsiteX2" fmla="*/ 8205549 w 8205549"/>
              <a:gd name="connsiteY2" fmla="*/ 1260001 h 1260001"/>
              <a:gd name="connsiteX3" fmla="*/ 0 w 8205549"/>
              <a:gd name="connsiteY3" fmla="*/ 1260001 h 1260001"/>
              <a:gd name="connsiteX4" fmla="*/ 0 w 8205549"/>
              <a:gd name="connsiteY4" fmla="*/ 0 h 1260001"/>
              <a:gd name="connsiteX0" fmla="*/ 0 w 9317376"/>
              <a:gd name="connsiteY0" fmla="*/ 0 h 1260001"/>
              <a:gd name="connsiteX1" fmla="*/ 9317376 w 9317376"/>
              <a:gd name="connsiteY1" fmla="*/ 0 h 1260001"/>
              <a:gd name="connsiteX2" fmla="*/ 8205549 w 9317376"/>
              <a:gd name="connsiteY2" fmla="*/ 1260001 h 1260001"/>
              <a:gd name="connsiteX3" fmla="*/ 0 w 9317376"/>
              <a:gd name="connsiteY3" fmla="*/ 1260001 h 1260001"/>
              <a:gd name="connsiteX4" fmla="*/ 0 w 9317376"/>
              <a:gd name="connsiteY4" fmla="*/ 0 h 1260001"/>
              <a:gd name="connsiteX0" fmla="*/ 0 w 9341127"/>
              <a:gd name="connsiteY0" fmla="*/ 0 h 1260001"/>
              <a:gd name="connsiteX1" fmla="*/ 9341127 w 9341127"/>
              <a:gd name="connsiteY1" fmla="*/ 172192 h 1260001"/>
              <a:gd name="connsiteX2" fmla="*/ 8205549 w 9341127"/>
              <a:gd name="connsiteY2" fmla="*/ 1260001 h 1260001"/>
              <a:gd name="connsiteX3" fmla="*/ 0 w 9341127"/>
              <a:gd name="connsiteY3" fmla="*/ 1260001 h 1260001"/>
              <a:gd name="connsiteX4" fmla="*/ 0 w 9341127"/>
              <a:gd name="connsiteY4" fmla="*/ 0 h 1260001"/>
              <a:gd name="connsiteX0" fmla="*/ 0 w 9329251"/>
              <a:gd name="connsiteY0" fmla="*/ 0 h 1260001"/>
              <a:gd name="connsiteX1" fmla="*/ 9329251 w 9329251"/>
              <a:gd name="connsiteY1" fmla="*/ 11875 h 1260001"/>
              <a:gd name="connsiteX2" fmla="*/ 8205549 w 9329251"/>
              <a:gd name="connsiteY2" fmla="*/ 1260001 h 1260001"/>
              <a:gd name="connsiteX3" fmla="*/ 0 w 9329251"/>
              <a:gd name="connsiteY3" fmla="*/ 1260001 h 1260001"/>
              <a:gd name="connsiteX4" fmla="*/ 0 w 9329251"/>
              <a:gd name="connsiteY4" fmla="*/ 0 h 1260001"/>
              <a:gd name="connsiteX0" fmla="*/ 0 w 8757751"/>
              <a:gd name="connsiteY0" fmla="*/ 0 h 1260001"/>
              <a:gd name="connsiteX1" fmla="*/ 8757751 w 8757751"/>
              <a:gd name="connsiteY1" fmla="*/ 21400 h 1260001"/>
              <a:gd name="connsiteX2" fmla="*/ 8205549 w 8757751"/>
              <a:gd name="connsiteY2" fmla="*/ 1260001 h 1260001"/>
              <a:gd name="connsiteX3" fmla="*/ 0 w 8757751"/>
              <a:gd name="connsiteY3" fmla="*/ 1260001 h 1260001"/>
              <a:gd name="connsiteX4" fmla="*/ 0 w 8757751"/>
              <a:gd name="connsiteY4" fmla="*/ 0 h 1260001"/>
              <a:gd name="connsiteX0" fmla="*/ 0 w 8779720"/>
              <a:gd name="connsiteY0" fmla="*/ 7861 h 1267862"/>
              <a:gd name="connsiteX1" fmla="*/ 8779720 w 8779720"/>
              <a:gd name="connsiteY1" fmla="*/ 0 h 1267862"/>
              <a:gd name="connsiteX2" fmla="*/ 8205549 w 8779720"/>
              <a:gd name="connsiteY2" fmla="*/ 1267862 h 1267862"/>
              <a:gd name="connsiteX3" fmla="*/ 0 w 8779720"/>
              <a:gd name="connsiteY3" fmla="*/ 1267862 h 1267862"/>
              <a:gd name="connsiteX4" fmla="*/ 0 w 8779720"/>
              <a:gd name="connsiteY4" fmla="*/ 7861 h 1267862"/>
              <a:gd name="connsiteX0" fmla="*/ 0 w 9261816"/>
              <a:gd name="connsiteY0" fmla="*/ 0 h 1260001"/>
              <a:gd name="connsiteX1" fmla="*/ 9261816 w 9261816"/>
              <a:gd name="connsiteY1" fmla="*/ 14441 h 1260001"/>
              <a:gd name="connsiteX2" fmla="*/ 8205549 w 9261816"/>
              <a:gd name="connsiteY2" fmla="*/ 1260001 h 1260001"/>
              <a:gd name="connsiteX3" fmla="*/ 0 w 9261816"/>
              <a:gd name="connsiteY3" fmla="*/ 1260001 h 1260001"/>
              <a:gd name="connsiteX4" fmla="*/ 0 w 9261816"/>
              <a:gd name="connsiteY4" fmla="*/ 0 h 1260001"/>
              <a:gd name="connsiteX0" fmla="*/ 0 w 8817901"/>
              <a:gd name="connsiteY0" fmla="*/ 298826 h 1558827"/>
              <a:gd name="connsiteX1" fmla="*/ 8817901 w 8817901"/>
              <a:gd name="connsiteY1" fmla="*/ 0 h 1558827"/>
              <a:gd name="connsiteX2" fmla="*/ 8205549 w 8817901"/>
              <a:gd name="connsiteY2" fmla="*/ 1558827 h 1558827"/>
              <a:gd name="connsiteX3" fmla="*/ 0 w 8817901"/>
              <a:gd name="connsiteY3" fmla="*/ 1558827 h 1558827"/>
              <a:gd name="connsiteX4" fmla="*/ 0 w 8817901"/>
              <a:gd name="connsiteY4" fmla="*/ 298826 h 1558827"/>
              <a:gd name="connsiteX0" fmla="*/ 0 w 8747809"/>
              <a:gd name="connsiteY0" fmla="*/ 10960 h 1270961"/>
              <a:gd name="connsiteX1" fmla="*/ 8747809 w 8747809"/>
              <a:gd name="connsiteY1" fmla="*/ 0 h 1270961"/>
              <a:gd name="connsiteX2" fmla="*/ 8205549 w 8747809"/>
              <a:gd name="connsiteY2" fmla="*/ 1270961 h 1270961"/>
              <a:gd name="connsiteX3" fmla="*/ 0 w 8747809"/>
              <a:gd name="connsiteY3" fmla="*/ 1270961 h 1270961"/>
              <a:gd name="connsiteX4" fmla="*/ 0 w 8747809"/>
              <a:gd name="connsiteY4" fmla="*/ 10960 h 1270961"/>
              <a:gd name="connsiteX0" fmla="*/ 0 w 8747809"/>
              <a:gd name="connsiteY0" fmla="*/ 10960 h 1282992"/>
              <a:gd name="connsiteX1" fmla="*/ 8747809 w 8747809"/>
              <a:gd name="connsiteY1" fmla="*/ 0 h 1282992"/>
              <a:gd name="connsiteX2" fmla="*/ 8581831 w 8747809"/>
              <a:gd name="connsiteY2" fmla="*/ 1282992 h 1282992"/>
              <a:gd name="connsiteX3" fmla="*/ 0 w 8747809"/>
              <a:gd name="connsiteY3" fmla="*/ 1270961 h 1282992"/>
              <a:gd name="connsiteX4" fmla="*/ 0 w 8747809"/>
              <a:gd name="connsiteY4" fmla="*/ 10960 h 1282992"/>
              <a:gd name="connsiteX0" fmla="*/ 0 w 8581831"/>
              <a:gd name="connsiteY0" fmla="*/ 22991 h 1295023"/>
              <a:gd name="connsiteX1" fmla="*/ 8150184 w 8581831"/>
              <a:gd name="connsiteY1" fmla="*/ 0 h 1295023"/>
              <a:gd name="connsiteX2" fmla="*/ 8581831 w 8581831"/>
              <a:gd name="connsiteY2" fmla="*/ 1295023 h 1295023"/>
              <a:gd name="connsiteX3" fmla="*/ 0 w 8581831"/>
              <a:gd name="connsiteY3" fmla="*/ 1282992 h 1295023"/>
              <a:gd name="connsiteX4" fmla="*/ 0 w 8581831"/>
              <a:gd name="connsiteY4" fmla="*/ 22991 h 1295023"/>
              <a:gd name="connsiteX0" fmla="*/ 0 w 9777081"/>
              <a:gd name="connsiteY0" fmla="*/ 22991 h 1282992"/>
              <a:gd name="connsiteX1" fmla="*/ 8150184 w 9777081"/>
              <a:gd name="connsiteY1" fmla="*/ 0 h 1282992"/>
              <a:gd name="connsiteX2" fmla="*/ 9777081 w 9777081"/>
              <a:gd name="connsiteY2" fmla="*/ 1282992 h 1282992"/>
              <a:gd name="connsiteX3" fmla="*/ 0 w 9777081"/>
              <a:gd name="connsiteY3" fmla="*/ 1282992 h 1282992"/>
              <a:gd name="connsiteX4" fmla="*/ 0 w 9777081"/>
              <a:gd name="connsiteY4" fmla="*/ 22991 h 1282992"/>
              <a:gd name="connsiteX0" fmla="*/ 0 w 9777081"/>
              <a:gd name="connsiteY0" fmla="*/ 0 h 1260001"/>
              <a:gd name="connsiteX1" fmla="*/ 9289397 w 9777081"/>
              <a:gd name="connsiteY1" fmla="*/ 11733 h 1260001"/>
              <a:gd name="connsiteX2" fmla="*/ 9777081 w 9777081"/>
              <a:gd name="connsiteY2" fmla="*/ 1260001 h 1260001"/>
              <a:gd name="connsiteX3" fmla="*/ 0 w 9777081"/>
              <a:gd name="connsiteY3" fmla="*/ 1260001 h 1260001"/>
              <a:gd name="connsiteX4" fmla="*/ 0 w 9777081"/>
              <a:gd name="connsiteY4" fmla="*/ 0 h 1260001"/>
              <a:gd name="connsiteX0" fmla="*/ 0 w 9777081"/>
              <a:gd name="connsiteY0" fmla="*/ 7120 h 1267121"/>
              <a:gd name="connsiteX1" fmla="*/ 8873183 w 9777081"/>
              <a:gd name="connsiteY1" fmla="*/ 0 h 1267121"/>
              <a:gd name="connsiteX2" fmla="*/ 9777081 w 9777081"/>
              <a:gd name="connsiteY2" fmla="*/ 1267121 h 1267121"/>
              <a:gd name="connsiteX3" fmla="*/ 0 w 9777081"/>
              <a:gd name="connsiteY3" fmla="*/ 1267121 h 1267121"/>
              <a:gd name="connsiteX4" fmla="*/ 0 w 9777081"/>
              <a:gd name="connsiteY4" fmla="*/ 7120 h 1267121"/>
              <a:gd name="connsiteX0" fmla="*/ 0 w 8873183"/>
              <a:gd name="connsiteY0" fmla="*/ 7120 h 1276547"/>
              <a:gd name="connsiteX1" fmla="*/ 8873183 w 8873183"/>
              <a:gd name="connsiteY1" fmla="*/ 0 h 1276547"/>
              <a:gd name="connsiteX2" fmla="*/ 7964810 w 8873183"/>
              <a:gd name="connsiteY2" fmla="*/ 1276547 h 1276547"/>
              <a:gd name="connsiteX3" fmla="*/ 0 w 8873183"/>
              <a:gd name="connsiteY3" fmla="*/ 1267121 h 1276547"/>
              <a:gd name="connsiteX4" fmla="*/ 0 w 8873183"/>
              <a:gd name="connsiteY4" fmla="*/ 7120 h 1276547"/>
              <a:gd name="connsiteX0" fmla="*/ 0 w 8873183"/>
              <a:gd name="connsiteY0" fmla="*/ 7120 h 1267121"/>
              <a:gd name="connsiteX1" fmla="*/ 8873183 w 8873183"/>
              <a:gd name="connsiteY1" fmla="*/ 0 h 1267121"/>
              <a:gd name="connsiteX2" fmla="*/ 8589133 w 8873183"/>
              <a:gd name="connsiteY2" fmla="*/ 1248266 h 1267121"/>
              <a:gd name="connsiteX3" fmla="*/ 0 w 8873183"/>
              <a:gd name="connsiteY3" fmla="*/ 1267121 h 1267121"/>
              <a:gd name="connsiteX4" fmla="*/ 0 w 8873183"/>
              <a:gd name="connsiteY4" fmla="*/ 7120 h 1267121"/>
              <a:gd name="connsiteX0" fmla="*/ 0 w 8873183"/>
              <a:gd name="connsiteY0" fmla="*/ 7120 h 1268700"/>
              <a:gd name="connsiteX1" fmla="*/ 8873183 w 8873183"/>
              <a:gd name="connsiteY1" fmla="*/ 0 h 1268700"/>
              <a:gd name="connsiteX2" fmla="*/ 8560940 w 8873183"/>
              <a:gd name="connsiteY2" fmla="*/ 1268700 h 1268700"/>
              <a:gd name="connsiteX3" fmla="*/ 0 w 8873183"/>
              <a:gd name="connsiteY3" fmla="*/ 1267121 h 1268700"/>
              <a:gd name="connsiteX4" fmla="*/ 0 w 8873183"/>
              <a:gd name="connsiteY4" fmla="*/ 7120 h 1268700"/>
              <a:gd name="connsiteX0" fmla="*/ 0 w 9293734"/>
              <a:gd name="connsiteY0" fmla="*/ 83320 h 1344900"/>
              <a:gd name="connsiteX1" fmla="*/ 9293734 w 9293734"/>
              <a:gd name="connsiteY1" fmla="*/ 0 h 1344900"/>
              <a:gd name="connsiteX2" fmla="*/ 8560940 w 9293734"/>
              <a:gd name="connsiteY2" fmla="*/ 1344900 h 1344900"/>
              <a:gd name="connsiteX3" fmla="*/ 0 w 9293734"/>
              <a:gd name="connsiteY3" fmla="*/ 1343321 h 1344900"/>
              <a:gd name="connsiteX4" fmla="*/ 0 w 9293734"/>
              <a:gd name="connsiteY4" fmla="*/ 83320 h 1344900"/>
              <a:gd name="connsiteX0" fmla="*/ 0 w 9264529"/>
              <a:gd name="connsiteY0" fmla="*/ 7120 h 1268700"/>
              <a:gd name="connsiteX1" fmla="*/ 9264529 w 9264529"/>
              <a:gd name="connsiteY1" fmla="*/ 0 h 1268700"/>
              <a:gd name="connsiteX2" fmla="*/ 8560940 w 9264529"/>
              <a:gd name="connsiteY2" fmla="*/ 1268700 h 1268700"/>
              <a:gd name="connsiteX3" fmla="*/ 0 w 9264529"/>
              <a:gd name="connsiteY3" fmla="*/ 1267121 h 1268700"/>
              <a:gd name="connsiteX4" fmla="*/ 0 w 9264529"/>
              <a:gd name="connsiteY4" fmla="*/ 7120 h 1268700"/>
              <a:gd name="connsiteX0" fmla="*/ 0 w 9252847"/>
              <a:gd name="connsiteY0" fmla="*/ 7120 h 1268700"/>
              <a:gd name="connsiteX1" fmla="*/ 9252847 w 9252847"/>
              <a:gd name="connsiteY1" fmla="*/ 0 h 1268700"/>
              <a:gd name="connsiteX2" fmla="*/ 8560940 w 9252847"/>
              <a:gd name="connsiteY2" fmla="*/ 1268700 h 1268700"/>
              <a:gd name="connsiteX3" fmla="*/ 0 w 9252847"/>
              <a:gd name="connsiteY3" fmla="*/ 1267121 h 1268700"/>
              <a:gd name="connsiteX4" fmla="*/ 0 w 9252847"/>
              <a:gd name="connsiteY4" fmla="*/ 7120 h 1268700"/>
              <a:gd name="connsiteX0" fmla="*/ 0 w 9235324"/>
              <a:gd name="connsiteY0" fmla="*/ 0 h 1261580"/>
              <a:gd name="connsiteX1" fmla="*/ 9235324 w 9235324"/>
              <a:gd name="connsiteY1" fmla="*/ 11930 h 1261580"/>
              <a:gd name="connsiteX2" fmla="*/ 8560940 w 9235324"/>
              <a:gd name="connsiteY2" fmla="*/ 1261580 h 1261580"/>
              <a:gd name="connsiteX3" fmla="*/ 0 w 9235324"/>
              <a:gd name="connsiteY3" fmla="*/ 1260001 h 1261580"/>
              <a:gd name="connsiteX4" fmla="*/ 0 w 9235324"/>
              <a:gd name="connsiteY4" fmla="*/ 0 h 1261580"/>
              <a:gd name="connsiteX0" fmla="*/ 0 w 9239218"/>
              <a:gd name="connsiteY0" fmla="*/ 5003 h 1266583"/>
              <a:gd name="connsiteX1" fmla="*/ 9239218 w 9239218"/>
              <a:gd name="connsiteY1" fmla="*/ 0 h 1266583"/>
              <a:gd name="connsiteX2" fmla="*/ 8560940 w 9239218"/>
              <a:gd name="connsiteY2" fmla="*/ 1266583 h 1266583"/>
              <a:gd name="connsiteX3" fmla="*/ 0 w 9239218"/>
              <a:gd name="connsiteY3" fmla="*/ 1265004 h 1266583"/>
              <a:gd name="connsiteX4" fmla="*/ 0 w 9239218"/>
              <a:gd name="connsiteY4" fmla="*/ 5003 h 126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18" h="1266583">
                <a:moveTo>
                  <a:pt x="0" y="5003"/>
                </a:moveTo>
                <a:lnTo>
                  <a:pt x="9239218" y="0"/>
                </a:lnTo>
                <a:lnTo>
                  <a:pt x="8560940" y="1266583"/>
                </a:lnTo>
                <a:lnTo>
                  <a:pt x="0" y="1265004"/>
                </a:lnTo>
                <a:lnTo>
                  <a:pt x="0" y="5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24" y="66250"/>
            <a:ext cx="10930578" cy="10989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6924" y="1634490"/>
            <a:ext cx="10930579" cy="4385310"/>
          </a:xfrm>
        </p:spPr>
        <p:txBody>
          <a:bodyPr/>
          <a:lstStyle>
            <a:lvl1pPr>
              <a:defRPr b="1" i="0"/>
            </a:lvl1pPr>
            <a:lvl2pPr>
              <a:defRPr b="0" i="0"/>
            </a:lvl2pPr>
            <a:lvl3pPr marL="548640" indent="-274320">
              <a:buSzPct val="60000"/>
              <a:defRPr b="0" i="0"/>
            </a:lvl3pPr>
            <a:lvl4pPr>
              <a:defRPr b="0" i="0"/>
            </a:lvl4pPr>
            <a:lvl5pPr algn="l">
              <a:defRPr b="0" i="0">
                <a:solidFill>
                  <a:schemeClr val="accent3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Click to edit Master text styles - levels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29119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12A296D1-2C9C-7D45-80D4-1DA587476DC5}"/>
              </a:ext>
            </a:extLst>
          </p:cNvPr>
          <p:cNvSpPr/>
          <p:nvPr userDrawn="1"/>
        </p:nvSpPr>
        <p:spPr>
          <a:xfrm>
            <a:off x="1" y="-17586"/>
            <a:ext cx="11072812" cy="1266583"/>
          </a:xfrm>
          <a:custGeom>
            <a:avLst/>
            <a:gdLst>
              <a:gd name="connsiteX0" fmla="*/ 0 w 8205549"/>
              <a:gd name="connsiteY0" fmla="*/ 0 h 1260001"/>
              <a:gd name="connsiteX1" fmla="*/ 8205549 w 8205549"/>
              <a:gd name="connsiteY1" fmla="*/ 0 h 1260001"/>
              <a:gd name="connsiteX2" fmla="*/ 8205549 w 8205549"/>
              <a:gd name="connsiteY2" fmla="*/ 1260001 h 1260001"/>
              <a:gd name="connsiteX3" fmla="*/ 0 w 8205549"/>
              <a:gd name="connsiteY3" fmla="*/ 1260001 h 1260001"/>
              <a:gd name="connsiteX4" fmla="*/ 0 w 8205549"/>
              <a:gd name="connsiteY4" fmla="*/ 0 h 1260001"/>
              <a:gd name="connsiteX0" fmla="*/ 0 w 9317376"/>
              <a:gd name="connsiteY0" fmla="*/ 0 h 1260001"/>
              <a:gd name="connsiteX1" fmla="*/ 9317376 w 9317376"/>
              <a:gd name="connsiteY1" fmla="*/ 0 h 1260001"/>
              <a:gd name="connsiteX2" fmla="*/ 8205549 w 9317376"/>
              <a:gd name="connsiteY2" fmla="*/ 1260001 h 1260001"/>
              <a:gd name="connsiteX3" fmla="*/ 0 w 9317376"/>
              <a:gd name="connsiteY3" fmla="*/ 1260001 h 1260001"/>
              <a:gd name="connsiteX4" fmla="*/ 0 w 9317376"/>
              <a:gd name="connsiteY4" fmla="*/ 0 h 1260001"/>
              <a:gd name="connsiteX0" fmla="*/ 0 w 9341127"/>
              <a:gd name="connsiteY0" fmla="*/ 0 h 1260001"/>
              <a:gd name="connsiteX1" fmla="*/ 9341127 w 9341127"/>
              <a:gd name="connsiteY1" fmla="*/ 172192 h 1260001"/>
              <a:gd name="connsiteX2" fmla="*/ 8205549 w 9341127"/>
              <a:gd name="connsiteY2" fmla="*/ 1260001 h 1260001"/>
              <a:gd name="connsiteX3" fmla="*/ 0 w 9341127"/>
              <a:gd name="connsiteY3" fmla="*/ 1260001 h 1260001"/>
              <a:gd name="connsiteX4" fmla="*/ 0 w 9341127"/>
              <a:gd name="connsiteY4" fmla="*/ 0 h 1260001"/>
              <a:gd name="connsiteX0" fmla="*/ 0 w 9329251"/>
              <a:gd name="connsiteY0" fmla="*/ 0 h 1260001"/>
              <a:gd name="connsiteX1" fmla="*/ 9329251 w 9329251"/>
              <a:gd name="connsiteY1" fmla="*/ 11875 h 1260001"/>
              <a:gd name="connsiteX2" fmla="*/ 8205549 w 9329251"/>
              <a:gd name="connsiteY2" fmla="*/ 1260001 h 1260001"/>
              <a:gd name="connsiteX3" fmla="*/ 0 w 9329251"/>
              <a:gd name="connsiteY3" fmla="*/ 1260001 h 1260001"/>
              <a:gd name="connsiteX4" fmla="*/ 0 w 9329251"/>
              <a:gd name="connsiteY4" fmla="*/ 0 h 1260001"/>
              <a:gd name="connsiteX0" fmla="*/ 0 w 8757751"/>
              <a:gd name="connsiteY0" fmla="*/ 0 h 1260001"/>
              <a:gd name="connsiteX1" fmla="*/ 8757751 w 8757751"/>
              <a:gd name="connsiteY1" fmla="*/ 21400 h 1260001"/>
              <a:gd name="connsiteX2" fmla="*/ 8205549 w 8757751"/>
              <a:gd name="connsiteY2" fmla="*/ 1260001 h 1260001"/>
              <a:gd name="connsiteX3" fmla="*/ 0 w 8757751"/>
              <a:gd name="connsiteY3" fmla="*/ 1260001 h 1260001"/>
              <a:gd name="connsiteX4" fmla="*/ 0 w 8757751"/>
              <a:gd name="connsiteY4" fmla="*/ 0 h 1260001"/>
              <a:gd name="connsiteX0" fmla="*/ 0 w 8779720"/>
              <a:gd name="connsiteY0" fmla="*/ 7861 h 1267862"/>
              <a:gd name="connsiteX1" fmla="*/ 8779720 w 8779720"/>
              <a:gd name="connsiteY1" fmla="*/ 0 h 1267862"/>
              <a:gd name="connsiteX2" fmla="*/ 8205549 w 8779720"/>
              <a:gd name="connsiteY2" fmla="*/ 1267862 h 1267862"/>
              <a:gd name="connsiteX3" fmla="*/ 0 w 8779720"/>
              <a:gd name="connsiteY3" fmla="*/ 1267862 h 1267862"/>
              <a:gd name="connsiteX4" fmla="*/ 0 w 8779720"/>
              <a:gd name="connsiteY4" fmla="*/ 7861 h 1267862"/>
              <a:gd name="connsiteX0" fmla="*/ 0 w 9261816"/>
              <a:gd name="connsiteY0" fmla="*/ 0 h 1260001"/>
              <a:gd name="connsiteX1" fmla="*/ 9261816 w 9261816"/>
              <a:gd name="connsiteY1" fmla="*/ 14441 h 1260001"/>
              <a:gd name="connsiteX2" fmla="*/ 8205549 w 9261816"/>
              <a:gd name="connsiteY2" fmla="*/ 1260001 h 1260001"/>
              <a:gd name="connsiteX3" fmla="*/ 0 w 9261816"/>
              <a:gd name="connsiteY3" fmla="*/ 1260001 h 1260001"/>
              <a:gd name="connsiteX4" fmla="*/ 0 w 9261816"/>
              <a:gd name="connsiteY4" fmla="*/ 0 h 1260001"/>
              <a:gd name="connsiteX0" fmla="*/ 0 w 8817901"/>
              <a:gd name="connsiteY0" fmla="*/ 298826 h 1558827"/>
              <a:gd name="connsiteX1" fmla="*/ 8817901 w 8817901"/>
              <a:gd name="connsiteY1" fmla="*/ 0 h 1558827"/>
              <a:gd name="connsiteX2" fmla="*/ 8205549 w 8817901"/>
              <a:gd name="connsiteY2" fmla="*/ 1558827 h 1558827"/>
              <a:gd name="connsiteX3" fmla="*/ 0 w 8817901"/>
              <a:gd name="connsiteY3" fmla="*/ 1558827 h 1558827"/>
              <a:gd name="connsiteX4" fmla="*/ 0 w 8817901"/>
              <a:gd name="connsiteY4" fmla="*/ 298826 h 1558827"/>
              <a:gd name="connsiteX0" fmla="*/ 0 w 8747809"/>
              <a:gd name="connsiteY0" fmla="*/ 10960 h 1270961"/>
              <a:gd name="connsiteX1" fmla="*/ 8747809 w 8747809"/>
              <a:gd name="connsiteY1" fmla="*/ 0 h 1270961"/>
              <a:gd name="connsiteX2" fmla="*/ 8205549 w 8747809"/>
              <a:gd name="connsiteY2" fmla="*/ 1270961 h 1270961"/>
              <a:gd name="connsiteX3" fmla="*/ 0 w 8747809"/>
              <a:gd name="connsiteY3" fmla="*/ 1270961 h 1270961"/>
              <a:gd name="connsiteX4" fmla="*/ 0 w 8747809"/>
              <a:gd name="connsiteY4" fmla="*/ 10960 h 1270961"/>
              <a:gd name="connsiteX0" fmla="*/ 0 w 8747809"/>
              <a:gd name="connsiteY0" fmla="*/ 10960 h 1282992"/>
              <a:gd name="connsiteX1" fmla="*/ 8747809 w 8747809"/>
              <a:gd name="connsiteY1" fmla="*/ 0 h 1282992"/>
              <a:gd name="connsiteX2" fmla="*/ 8581831 w 8747809"/>
              <a:gd name="connsiteY2" fmla="*/ 1282992 h 1282992"/>
              <a:gd name="connsiteX3" fmla="*/ 0 w 8747809"/>
              <a:gd name="connsiteY3" fmla="*/ 1270961 h 1282992"/>
              <a:gd name="connsiteX4" fmla="*/ 0 w 8747809"/>
              <a:gd name="connsiteY4" fmla="*/ 10960 h 1282992"/>
              <a:gd name="connsiteX0" fmla="*/ 0 w 8581831"/>
              <a:gd name="connsiteY0" fmla="*/ 22991 h 1295023"/>
              <a:gd name="connsiteX1" fmla="*/ 8150184 w 8581831"/>
              <a:gd name="connsiteY1" fmla="*/ 0 h 1295023"/>
              <a:gd name="connsiteX2" fmla="*/ 8581831 w 8581831"/>
              <a:gd name="connsiteY2" fmla="*/ 1295023 h 1295023"/>
              <a:gd name="connsiteX3" fmla="*/ 0 w 8581831"/>
              <a:gd name="connsiteY3" fmla="*/ 1282992 h 1295023"/>
              <a:gd name="connsiteX4" fmla="*/ 0 w 8581831"/>
              <a:gd name="connsiteY4" fmla="*/ 22991 h 1295023"/>
              <a:gd name="connsiteX0" fmla="*/ 0 w 9777081"/>
              <a:gd name="connsiteY0" fmla="*/ 22991 h 1282992"/>
              <a:gd name="connsiteX1" fmla="*/ 8150184 w 9777081"/>
              <a:gd name="connsiteY1" fmla="*/ 0 h 1282992"/>
              <a:gd name="connsiteX2" fmla="*/ 9777081 w 9777081"/>
              <a:gd name="connsiteY2" fmla="*/ 1282992 h 1282992"/>
              <a:gd name="connsiteX3" fmla="*/ 0 w 9777081"/>
              <a:gd name="connsiteY3" fmla="*/ 1282992 h 1282992"/>
              <a:gd name="connsiteX4" fmla="*/ 0 w 9777081"/>
              <a:gd name="connsiteY4" fmla="*/ 22991 h 1282992"/>
              <a:gd name="connsiteX0" fmla="*/ 0 w 9777081"/>
              <a:gd name="connsiteY0" fmla="*/ 0 h 1260001"/>
              <a:gd name="connsiteX1" fmla="*/ 9289397 w 9777081"/>
              <a:gd name="connsiteY1" fmla="*/ 11733 h 1260001"/>
              <a:gd name="connsiteX2" fmla="*/ 9777081 w 9777081"/>
              <a:gd name="connsiteY2" fmla="*/ 1260001 h 1260001"/>
              <a:gd name="connsiteX3" fmla="*/ 0 w 9777081"/>
              <a:gd name="connsiteY3" fmla="*/ 1260001 h 1260001"/>
              <a:gd name="connsiteX4" fmla="*/ 0 w 9777081"/>
              <a:gd name="connsiteY4" fmla="*/ 0 h 1260001"/>
              <a:gd name="connsiteX0" fmla="*/ 0 w 9777081"/>
              <a:gd name="connsiteY0" fmla="*/ 7120 h 1267121"/>
              <a:gd name="connsiteX1" fmla="*/ 8873183 w 9777081"/>
              <a:gd name="connsiteY1" fmla="*/ 0 h 1267121"/>
              <a:gd name="connsiteX2" fmla="*/ 9777081 w 9777081"/>
              <a:gd name="connsiteY2" fmla="*/ 1267121 h 1267121"/>
              <a:gd name="connsiteX3" fmla="*/ 0 w 9777081"/>
              <a:gd name="connsiteY3" fmla="*/ 1267121 h 1267121"/>
              <a:gd name="connsiteX4" fmla="*/ 0 w 9777081"/>
              <a:gd name="connsiteY4" fmla="*/ 7120 h 1267121"/>
              <a:gd name="connsiteX0" fmla="*/ 0 w 8873183"/>
              <a:gd name="connsiteY0" fmla="*/ 7120 h 1276547"/>
              <a:gd name="connsiteX1" fmla="*/ 8873183 w 8873183"/>
              <a:gd name="connsiteY1" fmla="*/ 0 h 1276547"/>
              <a:gd name="connsiteX2" fmla="*/ 7964810 w 8873183"/>
              <a:gd name="connsiteY2" fmla="*/ 1276547 h 1276547"/>
              <a:gd name="connsiteX3" fmla="*/ 0 w 8873183"/>
              <a:gd name="connsiteY3" fmla="*/ 1267121 h 1276547"/>
              <a:gd name="connsiteX4" fmla="*/ 0 w 8873183"/>
              <a:gd name="connsiteY4" fmla="*/ 7120 h 1276547"/>
              <a:gd name="connsiteX0" fmla="*/ 0 w 8873183"/>
              <a:gd name="connsiteY0" fmla="*/ 7120 h 1267121"/>
              <a:gd name="connsiteX1" fmla="*/ 8873183 w 8873183"/>
              <a:gd name="connsiteY1" fmla="*/ 0 h 1267121"/>
              <a:gd name="connsiteX2" fmla="*/ 8589133 w 8873183"/>
              <a:gd name="connsiteY2" fmla="*/ 1248266 h 1267121"/>
              <a:gd name="connsiteX3" fmla="*/ 0 w 8873183"/>
              <a:gd name="connsiteY3" fmla="*/ 1267121 h 1267121"/>
              <a:gd name="connsiteX4" fmla="*/ 0 w 8873183"/>
              <a:gd name="connsiteY4" fmla="*/ 7120 h 1267121"/>
              <a:gd name="connsiteX0" fmla="*/ 0 w 8873183"/>
              <a:gd name="connsiteY0" fmla="*/ 7120 h 1268700"/>
              <a:gd name="connsiteX1" fmla="*/ 8873183 w 8873183"/>
              <a:gd name="connsiteY1" fmla="*/ 0 h 1268700"/>
              <a:gd name="connsiteX2" fmla="*/ 8560940 w 8873183"/>
              <a:gd name="connsiteY2" fmla="*/ 1268700 h 1268700"/>
              <a:gd name="connsiteX3" fmla="*/ 0 w 8873183"/>
              <a:gd name="connsiteY3" fmla="*/ 1267121 h 1268700"/>
              <a:gd name="connsiteX4" fmla="*/ 0 w 8873183"/>
              <a:gd name="connsiteY4" fmla="*/ 7120 h 1268700"/>
              <a:gd name="connsiteX0" fmla="*/ 0 w 9293734"/>
              <a:gd name="connsiteY0" fmla="*/ 83320 h 1344900"/>
              <a:gd name="connsiteX1" fmla="*/ 9293734 w 9293734"/>
              <a:gd name="connsiteY1" fmla="*/ 0 h 1344900"/>
              <a:gd name="connsiteX2" fmla="*/ 8560940 w 9293734"/>
              <a:gd name="connsiteY2" fmla="*/ 1344900 h 1344900"/>
              <a:gd name="connsiteX3" fmla="*/ 0 w 9293734"/>
              <a:gd name="connsiteY3" fmla="*/ 1343321 h 1344900"/>
              <a:gd name="connsiteX4" fmla="*/ 0 w 9293734"/>
              <a:gd name="connsiteY4" fmla="*/ 83320 h 1344900"/>
              <a:gd name="connsiteX0" fmla="*/ 0 w 9264529"/>
              <a:gd name="connsiteY0" fmla="*/ 7120 h 1268700"/>
              <a:gd name="connsiteX1" fmla="*/ 9264529 w 9264529"/>
              <a:gd name="connsiteY1" fmla="*/ 0 h 1268700"/>
              <a:gd name="connsiteX2" fmla="*/ 8560940 w 9264529"/>
              <a:gd name="connsiteY2" fmla="*/ 1268700 h 1268700"/>
              <a:gd name="connsiteX3" fmla="*/ 0 w 9264529"/>
              <a:gd name="connsiteY3" fmla="*/ 1267121 h 1268700"/>
              <a:gd name="connsiteX4" fmla="*/ 0 w 9264529"/>
              <a:gd name="connsiteY4" fmla="*/ 7120 h 1268700"/>
              <a:gd name="connsiteX0" fmla="*/ 0 w 9252847"/>
              <a:gd name="connsiteY0" fmla="*/ 7120 h 1268700"/>
              <a:gd name="connsiteX1" fmla="*/ 9252847 w 9252847"/>
              <a:gd name="connsiteY1" fmla="*/ 0 h 1268700"/>
              <a:gd name="connsiteX2" fmla="*/ 8560940 w 9252847"/>
              <a:gd name="connsiteY2" fmla="*/ 1268700 h 1268700"/>
              <a:gd name="connsiteX3" fmla="*/ 0 w 9252847"/>
              <a:gd name="connsiteY3" fmla="*/ 1267121 h 1268700"/>
              <a:gd name="connsiteX4" fmla="*/ 0 w 9252847"/>
              <a:gd name="connsiteY4" fmla="*/ 7120 h 1268700"/>
              <a:gd name="connsiteX0" fmla="*/ 0 w 9235324"/>
              <a:gd name="connsiteY0" fmla="*/ 0 h 1261580"/>
              <a:gd name="connsiteX1" fmla="*/ 9235324 w 9235324"/>
              <a:gd name="connsiteY1" fmla="*/ 11930 h 1261580"/>
              <a:gd name="connsiteX2" fmla="*/ 8560940 w 9235324"/>
              <a:gd name="connsiteY2" fmla="*/ 1261580 h 1261580"/>
              <a:gd name="connsiteX3" fmla="*/ 0 w 9235324"/>
              <a:gd name="connsiteY3" fmla="*/ 1260001 h 1261580"/>
              <a:gd name="connsiteX4" fmla="*/ 0 w 9235324"/>
              <a:gd name="connsiteY4" fmla="*/ 0 h 1261580"/>
              <a:gd name="connsiteX0" fmla="*/ 0 w 9239218"/>
              <a:gd name="connsiteY0" fmla="*/ 5003 h 1266583"/>
              <a:gd name="connsiteX1" fmla="*/ 9239218 w 9239218"/>
              <a:gd name="connsiteY1" fmla="*/ 0 h 1266583"/>
              <a:gd name="connsiteX2" fmla="*/ 8560940 w 9239218"/>
              <a:gd name="connsiteY2" fmla="*/ 1266583 h 1266583"/>
              <a:gd name="connsiteX3" fmla="*/ 0 w 9239218"/>
              <a:gd name="connsiteY3" fmla="*/ 1265004 h 1266583"/>
              <a:gd name="connsiteX4" fmla="*/ 0 w 9239218"/>
              <a:gd name="connsiteY4" fmla="*/ 5003 h 126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18" h="1266583">
                <a:moveTo>
                  <a:pt x="0" y="5003"/>
                </a:moveTo>
                <a:lnTo>
                  <a:pt x="9239218" y="0"/>
                </a:lnTo>
                <a:lnTo>
                  <a:pt x="8560940" y="1266583"/>
                </a:lnTo>
                <a:lnTo>
                  <a:pt x="0" y="1265004"/>
                </a:lnTo>
                <a:lnTo>
                  <a:pt x="0" y="50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24" y="66250"/>
            <a:ext cx="10930578" cy="10989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6924" y="1634490"/>
            <a:ext cx="10930579" cy="4385310"/>
          </a:xfrm>
        </p:spPr>
        <p:txBody>
          <a:bodyPr/>
          <a:lstStyle>
            <a:lvl1pPr>
              <a:defRPr b="1" i="0"/>
            </a:lvl1pPr>
            <a:lvl2pPr>
              <a:defRPr b="0" i="0"/>
            </a:lvl2pPr>
            <a:lvl3pPr marL="548640" indent="-274320">
              <a:buSzPct val="60000"/>
              <a:defRPr b="0" i="0"/>
            </a:lvl3pPr>
            <a:lvl4pPr>
              <a:defRPr b="0" i="0"/>
            </a:lvl4pPr>
            <a:lvl5pPr algn="l">
              <a:defRPr b="0" i="0">
                <a:solidFill>
                  <a:schemeClr val="accent3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Click to edit Master text styles - levels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80399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1900034"/>
            <a:ext cx="4825158" cy="3779521"/>
          </a:xfrm>
        </p:spPr>
        <p:txBody>
          <a:bodyPr>
            <a:normAutofit/>
          </a:bodyPr>
          <a:lstStyle>
            <a:lvl1pPr>
              <a:defRPr b="1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1900034"/>
            <a:ext cx="4825159" cy="3779520"/>
          </a:xfrm>
        </p:spPr>
        <p:txBody>
          <a:bodyPr>
            <a:normAutofit/>
          </a:bodyPr>
          <a:lstStyle>
            <a:lvl1pPr>
              <a:defRPr b="1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E2BAB02-EB6F-D74A-8764-8F28D06EB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alphaModFix amt="93000"/>
          </a:blip>
          <a:srcRect l="12660" t="29355" r="15412" b="53945"/>
          <a:stretch/>
        </p:blipFill>
        <p:spPr>
          <a:xfrm flipH="1" flipV="1">
            <a:off x="-1" y="-14633"/>
            <a:ext cx="12191999" cy="12636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2" name="Rectangle 17">
            <a:extLst>
              <a:ext uri="{FF2B5EF4-FFF2-40B4-BE49-F238E27FC236}">
                <a16:creationId xmlns:a16="http://schemas.microsoft.com/office/drawing/2014/main" id="{85903B67-37B1-D844-AE1F-CB5B1C52ED00}"/>
              </a:ext>
            </a:extLst>
          </p:cNvPr>
          <p:cNvSpPr/>
          <p:nvPr userDrawn="1"/>
        </p:nvSpPr>
        <p:spPr>
          <a:xfrm>
            <a:off x="-1" y="-14633"/>
            <a:ext cx="10991568" cy="1263630"/>
          </a:xfrm>
          <a:custGeom>
            <a:avLst/>
            <a:gdLst>
              <a:gd name="connsiteX0" fmla="*/ 0 w 8205549"/>
              <a:gd name="connsiteY0" fmla="*/ 0 h 1260001"/>
              <a:gd name="connsiteX1" fmla="*/ 8205549 w 8205549"/>
              <a:gd name="connsiteY1" fmla="*/ 0 h 1260001"/>
              <a:gd name="connsiteX2" fmla="*/ 8205549 w 8205549"/>
              <a:gd name="connsiteY2" fmla="*/ 1260001 h 1260001"/>
              <a:gd name="connsiteX3" fmla="*/ 0 w 8205549"/>
              <a:gd name="connsiteY3" fmla="*/ 1260001 h 1260001"/>
              <a:gd name="connsiteX4" fmla="*/ 0 w 8205549"/>
              <a:gd name="connsiteY4" fmla="*/ 0 h 1260001"/>
              <a:gd name="connsiteX0" fmla="*/ 0 w 9317376"/>
              <a:gd name="connsiteY0" fmla="*/ 0 h 1260001"/>
              <a:gd name="connsiteX1" fmla="*/ 9317376 w 9317376"/>
              <a:gd name="connsiteY1" fmla="*/ 0 h 1260001"/>
              <a:gd name="connsiteX2" fmla="*/ 8205549 w 9317376"/>
              <a:gd name="connsiteY2" fmla="*/ 1260001 h 1260001"/>
              <a:gd name="connsiteX3" fmla="*/ 0 w 9317376"/>
              <a:gd name="connsiteY3" fmla="*/ 1260001 h 1260001"/>
              <a:gd name="connsiteX4" fmla="*/ 0 w 9317376"/>
              <a:gd name="connsiteY4" fmla="*/ 0 h 1260001"/>
              <a:gd name="connsiteX0" fmla="*/ 0 w 9341127"/>
              <a:gd name="connsiteY0" fmla="*/ 0 h 1260001"/>
              <a:gd name="connsiteX1" fmla="*/ 9341127 w 9341127"/>
              <a:gd name="connsiteY1" fmla="*/ 172192 h 1260001"/>
              <a:gd name="connsiteX2" fmla="*/ 8205549 w 9341127"/>
              <a:gd name="connsiteY2" fmla="*/ 1260001 h 1260001"/>
              <a:gd name="connsiteX3" fmla="*/ 0 w 9341127"/>
              <a:gd name="connsiteY3" fmla="*/ 1260001 h 1260001"/>
              <a:gd name="connsiteX4" fmla="*/ 0 w 9341127"/>
              <a:gd name="connsiteY4" fmla="*/ 0 h 1260001"/>
              <a:gd name="connsiteX0" fmla="*/ 0 w 9329251"/>
              <a:gd name="connsiteY0" fmla="*/ 0 h 1260001"/>
              <a:gd name="connsiteX1" fmla="*/ 9329251 w 9329251"/>
              <a:gd name="connsiteY1" fmla="*/ 11875 h 1260001"/>
              <a:gd name="connsiteX2" fmla="*/ 8205549 w 9329251"/>
              <a:gd name="connsiteY2" fmla="*/ 1260001 h 1260001"/>
              <a:gd name="connsiteX3" fmla="*/ 0 w 9329251"/>
              <a:gd name="connsiteY3" fmla="*/ 1260001 h 1260001"/>
              <a:gd name="connsiteX4" fmla="*/ 0 w 9329251"/>
              <a:gd name="connsiteY4" fmla="*/ 0 h 1260001"/>
              <a:gd name="connsiteX0" fmla="*/ 0 w 8757751"/>
              <a:gd name="connsiteY0" fmla="*/ 0 h 1260001"/>
              <a:gd name="connsiteX1" fmla="*/ 8757751 w 8757751"/>
              <a:gd name="connsiteY1" fmla="*/ 21400 h 1260001"/>
              <a:gd name="connsiteX2" fmla="*/ 8205549 w 8757751"/>
              <a:gd name="connsiteY2" fmla="*/ 1260001 h 1260001"/>
              <a:gd name="connsiteX3" fmla="*/ 0 w 8757751"/>
              <a:gd name="connsiteY3" fmla="*/ 1260001 h 1260001"/>
              <a:gd name="connsiteX4" fmla="*/ 0 w 8757751"/>
              <a:gd name="connsiteY4" fmla="*/ 0 h 1260001"/>
              <a:gd name="connsiteX0" fmla="*/ 0 w 8779720"/>
              <a:gd name="connsiteY0" fmla="*/ 7861 h 1267862"/>
              <a:gd name="connsiteX1" fmla="*/ 8779720 w 8779720"/>
              <a:gd name="connsiteY1" fmla="*/ 0 h 1267862"/>
              <a:gd name="connsiteX2" fmla="*/ 8205549 w 8779720"/>
              <a:gd name="connsiteY2" fmla="*/ 1267862 h 1267862"/>
              <a:gd name="connsiteX3" fmla="*/ 0 w 8779720"/>
              <a:gd name="connsiteY3" fmla="*/ 1267862 h 1267862"/>
              <a:gd name="connsiteX4" fmla="*/ 0 w 8779720"/>
              <a:gd name="connsiteY4" fmla="*/ 7861 h 1267862"/>
              <a:gd name="connsiteX0" fmla="*/ 0 w 9261816"/>
              <a:gd name="connsiteY0" fmla="*/ 0 h 1260001"/>
              <a:gd name="connsiteX1" fmla="*/ 9261816 w 9261816"/>
              <a:gd name="connsiteY1" fmla="*/ 14441 h 1260001"/>
              <a:gd name="connsiteX2" fmla="*/ 8205549 w 9261816"/>
              <a:gd name="connsiteY2" fmla="*/ 1260001 h 1260001"/>
              <a:gd name="connsiteX3" fmla="*/ 0 w 9261816"/>
              <a:gd name="connsiteY3" fmla="*/ 1260001 h 1260001"/>
              <a:gd name="connsiteX4" fmla="*/ 0 w 9261816"/>
              <a:gd name="connsiteY4" fmla="*/ 0 h 1260001"/>
              <a:gd name="connsiteX0" fmla="*/ 0 w 8817901"/>
              <a:gd name="connsiteY0" fmla="*/ 298826 h 1558827"/>
              <a:gd name="connsiteX1" fmla="*/ 8817901 w 8817901"/>
              <a:gd name="connsiteY1" fmla="*/ 0 h 1558827"/>
              <a:gd name="connsiteX2" fmla="*/ 8205549 w 8817901"/>
              <a:gd name="connsiteY2" fmla="*/ 1558827 h 1558827"/>
              <a:gd name="connsiteX3" fmla="*/ 0 w 8817901"/>
              <a:gd name="connsiteY3" fmla="*/ 1558827 h 1558827"/>
              <a:gd name="connsiteX4" fmla="*/ 0 w 8817901"/>
              <a:gd name="connsiteY4" fmla="*/ 298826 h 1558827"/>
              <a:gd name="connsiteX0" fmla="*/ 0 w 8747809"/>
              <a:gd name="connsiteY0" fmla="*/ 10960 h 1270961"/>
              <a:gd name="connsiteX1" fmla="*/ 8747809 w 8747809"/>
              <a:gd name="connsiteY1" fmla="*/ 0 h 1270961"/>
              <a:gd name="connsiteX2" fmla="*/ 8205549 w 8747809"/>
              <a:gd name="connsiteY2" fmla="*/ 1270961 h 1270961"/>
              <a:gd name="connsiteX3" fmla="*/ 0 w 8747809"/>
              <a:gd name="connsiteY3" fmla="*/ 1270961 h 1270961"/>
              <a:gd name="connsiteX4" fmla="*/ 0 w 8747809"/>
              <a:gd name="connsiteY4" fmla="*/ 10960 h 1270961"/>
              <a:gd name="connsiteX0" fmla="*/ 0 w 8747809"/>
              <a:gd name="connsiteY0" fmla="*/ 10960 h 1282992"/>
              <a:gd name="connsiteX1" fmla="*/ 8747809 w 8747809"/>
              <a:gd name="connsiteY1" fmla="*/ 0 h 1282992"/>
              <a:gd name="connsiteX2" fmla="*/ 8581831 w 8747809"/>
              <a:gd name="connsiteY2" fmla="*/ 1282992 h 1282992"/>
              <a:gd name="connsiteX3" fmla="*/ 0 w 8747809"/>
              <a:gd name="connsiteY3" fmla="*/ 1270961 h 1282992"/>
              <a:gd name="connsiteX4" fmla="*/ 0 w 8747809"/>
              <a:gd name="connsiteY4" fmla="*/ 10960 h 1282992"/>
              <a:gd name="connsiteX0" fmla="*/ 0 w 8581831"/>
              <a:gd name="connsiteY0" fmla="*/ 22991 h 1295023"/>
              <a:gd name="connsiteX1" fmla="*/ 8150184 w 8581831"/>
              <a:gd name="connsiteY1" fmla="*/ 0 h 1295023"/>
              <a:gd name="connsiteX2" fmla="*/ 8581831 w 8581831"/>
              <a:gd name="connsiteY2" fmla="*/ 1295023 h 1295023"/>
              <a:gd name="connsiteX3" fmla="*/ 0 w 8581831"/>
              <a:gd name="connsiteY3" fmla="*/ 1282992 h 1295023"/>
              <a:gd name="connsiteX4" fmla="*/ 0 w 8581831"/>
              <a:gd name="connsiteY4" fmla="*/ 22991 h 1295023"/>
              <a:gd name="connsiteX0" fmla="*/ 0 w 9777081"/>
              <a:gd name="connsiteY0" fmla="*/ 22991 h 1282992"/>
              <a:gd name="connsiteX1" fmla="*/ 8150184 w 9777081"/>
              <a:gd name="connsiteY1" fmla="*/ 0 h 1282992"/>
              <a:gd name="connsiteX2" fmla="*/ 9777081 w 9777081"/>
              <a:gd name="connsiteY2" fmla="*/ 1282992 h 1282992"/>
              <a:gd name="connsiteX3" fmla="*/ 0 w 9777081"/>
              <a:gd name="connsiteY3" fmla="*/ 1282992 h 1282992"/>
              <a:gd name="connsiteX4" fmla="*/ 0 w 9777081"/>
              <a:gd name="connsiteY4" fmla="*/ 22991 h 1282992"/>
              <a:gd name="connsiteX0" fmla="*/ 0 w 9777081"/>
              <a:gd name="connsiteY0" fmla="*/ 0 h 1260001"/>
              <a:gd name="connsiteX1" fmla="*/ 9289397 w 9777081"/>
              <a:gd name="connsiteY1" fmla="*/ 11733 h 1260001"/>
              <a:gd name="connsiteX2" fmla="*/ 9777081 w 9777081"/>
              <a:gd name="connsiteY2" fmla="*/ 1260001 h 1260001"/>
              <a:gd name="connsiteX3" fmla="*/ 0 w 9777081"/>
              <a:gd name="connsiteY3" fmla="*/ 1260001 h 1260001"/>
              <a:gd name="connsiteX4" fmla="*/ 0 w 9777081"/>
              <a:gd name="connsiteY4" fmla="*/ 0 h 1260001"/>
              <a:gd name="connsiteX0" fmla="*/ 0 w 9777081"/>
              <a:gd name="connsiteY0" fmla="*/ 7120 h 1267121"/>
              <a:gd name="connsiteX1" fmla="*/ 8873183 w 9777081"/>
              <a:gd name="connsiteY1" fmla="*/ 0 h 1267121"/>
              <a:gd name="connsiteX2" fmla="*/ 9777081 w 9777081"/>
              <a:gd name="connsiteY2" fmla="*/ 1267121 h 1267121"/>
              <a:gd name="connsiteX3" fmla="*/ 0 w 9777081"/>
              <a:gd name="connsiteY3" fmla="*/ 1267121 h 1267121"/>
              <a:gd name="connsiteX4" fmla="*/ 0 w 9777081"/>
              <a:gd name="connsiteY4" fmla="*/ 7120 h 1267121"/>
              <a:gd name="connsiteX0" fmla="*/ 0 w 8873183"/>
              <a:gd name="connsiteY0" fmla="*/ 7120 h 1276547"/>
              <a:gd name="connsiteX1" fmla="*/ 8873183 w 8873183"/>
              <a:gd name="connsiteY1" fmla="*/ 0 h 1276547"/>
              <a:gd name="connsiteX2" fmla="*/ 7964810 w 8873183"/>
              <a:gd name="connsiteY2" fmla="*/ 1276547 h 1276547"/>
              <a:gd name="connsiteX3" fmla="*/ 0 w 8873183"/>
              <a:gd name="connsiteY3" fmla="*/ 1267121 h 1276547"/>
              <a:gd name="connsiteX4" fmla="*/ 0 w 8873183"/>
              <a:gd name="connsiteY4" fmla="*/ 7120 h 1276547"/>
              <a:gd name="connsiteX0" fmla="*/ 0 w 8873183"/>
              <a:gd name="connsiteY0" fmla="*/ 7120 h 1267121"/>
              <a:gd name="connsiteX1" fmla="*/ 8873183 w 8873183"/>
              <a:gd name="connsiteY1" fmla="*/ 0 h 1267121"/>
              <a:gd name="connsiteX2" fmla="*/ 8589133 w 8873183"/>
              <a:gd name="connsiteY2" fmla="*/ 1248266 h 1267121"/>
              <a:gd name="connsiteX3" fmla="*/ 0 w 8873183"/>
              <a:gd name="connsiteY3" fmla="*/ 1267121 h 1267121"/>
              <a:gd name="connsiteX4" fmla="*/ 0 w 8873183"/>
              <a:gd name="connsiteY4" fmla="*/ 7120 h 1267121"/>
              <a:gd name="connsiteX0" fmla="*/ 0 w 8873183"/>
              <a:gd name="connsiteY0" fmla="*/ 7120 h 1268700"/>
              <a:gd name="connsiteX1" fmla="*/ 8873183 w 8873183"/>
              <a:gd name="connsiteY1" fmla="*/ 0 h 1268700"/>
              <a:gd name="connsiteX2" fmla="*/ 8560940 w 8873183"/>
              <a:gd name="connsiteY2" fmla="*/ 1268700 h 1268700"/>
              <a:gd name="connsiteX3" fmla="*/ 0 w 8873183"/>
              <a:gd name="connsiteY3" fmla="*/ 1267121 h 1268700"/>
              <a:gd name="connsiteX4" fmla="*/ 0 w 8873183"/>
              <a:gd name="connsiteY4" fmla="*/ 7120 h 1268700"/>
              <a:gd name="connsiteX0" fmla="*/ 0 w 9293734"/>
              <a:gd name="connsiteY0" fmla="*/ 83320 h 1344900"/>
              <a:gd name="connsiteX1" fmla="*/ 9293734 w 9293734"/>
              <a:gd name="connsiteY1" fmla="*/ 0 h 1344900"/>
              <a:gd name="connsiteX2" fmla="*/ 8560940 w 9293734"/>
              <a:gd name="connsiteY2" fmla="*/ 1344900 h 1344900"/>
              <a:gd name="connsiteX3" fmla="*/ 0 w 9293734"/>
              <a:gd name="connsiteY3" fmla="*/ 1343321 h 1344900"/>
              <a:gd name="connsiteX4" fmla="*/ 0 w 9293734"/>
              <a:gd name="connsiteY4" fmla="*/ 83320 h 1344900"/>
              <a:gd name="connsiteX0" fmla="*/ 0 w 9264529"/>
              <a:gd name="connsiteY0" fmla="*/ 7120 h 1268700"/>
              <a:gd name="connsiteX1" fmla="*/ 9264529 w 9264529"/>
              <a:gd name="connsiteY1" fmla="*/ 0 h 1268700"/>
              <a:gd name="connsiteX2" fmla="*/ 8560940 w 9264529"/>
              <a:gd name="connsiteY2" fmla="*/ 1268700 h 1268700"/>
              <a:gd name="connsiteX3" fmla="*/ 0 w 9264529"/>
              <a:gd name="connsiteY3" fmla="*/ 1267121 h 1268700"/>
              <a:gd name="connsiteX4" fmla="*/ 0 w 9264529"/>
              <a:gd name="connsiteY4" fmla="*/ 7120 h 1268700"/>
              <a:gd name="connsiteX0" fmla="*/ 0 w 9252847"/>
              <a:gd name="connsiteY0" fmla="*/ 7120 h 1268700"/>
              <a:gd name="connsiteX1" fmla="*/ 9252847 w 9252847"/>
              <a:gd name="connsiteY1" fmla="*/ 0 h 1268700"/>
              <a:gd name="connsiteX2" fmla="*/ 8560940 w 9252847"/>
              <a:gd name="connsiteY2" fmla="*/ 1268700 h 1268700"/>
              <a:gd name="connsiteX3" fmla="*/ 0 w 9252847"/>
              <a:gd name="connsiteY3" fmla="*/ 1267121 h 1268700"/>
              <a:gd name="connsiteX4" fmla="*/ 0 w 9252847"/>
              <a:gd name="connsiteY4" fmla="*/ 7120 h 1268700"/>
              <a:gd name="connsiteX0" fmla="*/ 0 w 9235324"/>
              <a:gd name="connsiteY0" fmla="*/ 0 h 1261580"/>
              <a:gd name="connsiteX1" fmla="*/ 9235324 w 9235324"/>
              <a:gd name="connsiteY1" fmla="*/ 11930 h 1261580"/>
              <a:gd name="connsiteX2" fmla="*/ 8560940 w 9235324"/>
              <a:gd name="connsiteY2" fmla="*/ 1261580 h 1261580"/>
              <a:gd name="connsiteX3" fmla="*/ 0 w 9235324"/>
              <a:gd name="connsiteY3" fmla="*/ 1260001 h 1261580"/>
              <a:gd name="connsiteX4" fmla="*/ 0 w 9235324"/>
              <a:gd name="connsiteY4" fmla="*/ 0 h 1261580"/>
              <a:gd name="connsiteX0" fmla="*/ 0 w 9239218"/>
              <a:gd name="connsiteY0" fmla="*/ 5003 h 1266583"/>
              <a:gd name="connsiteX1" fmla="*/ 9239218 w 9239218"/>
              <a:gd name="connsiteY1" fmla="*/ 0 h 1266583"/>
              <a:gd name="connsiteX2" fmla="*/ 8560940 w 9239218"/>
              <a:gd name="connsiteY2" fmla="*/ 1266583 h 1266583"/>
              <a:gd name="connsiteX3" fmla="*/ 0 w 9239218"/>
              <a:gd name="connsiteY3" fmla="*/ 1265004 h 1266583"/>
              <a:gd name="connsiteX4" fmla="*/ 0 w 9239218"/>
              <a:gd name="connsiteY4" fmla="*/ 5003 h 126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18" h="1266583">
                <a:moveTo>
                  <a:pt x="0" y="5003"/>
                </a:moveTo>
                <a:lnTo>
                  <a:pt x="9239218" y="0"/>
                </a:lnTo>
                <a:lnTo>
                  <a:pt x="8560940" y="1266583"/>
                </a:lnTo>
                <a:lnTo>
                  <a:pt x="0" y="1265004"/>
                </a:lnTo>
                <a:lnTo>
                  <a:pt x="0" y="5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756924" y="66250"/>
            <a:ext cx="10835986" cy="10989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56924" y="1631373"/>
            <a:ext cx="10835986" cy="43884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purple and white logo&#10;&#10;Description automatically generated">
            <a:extLst>
              <a:ext uri="{FF2B5EF4-FFF2-40B4-BE49-F238E27FC236}">
                <a16:creationId xmlns:a16="http://schemas.microsoft.com/office/drawing/2014/main" id="{1D6427C0-1565-F314-3CF0-73A8081CDC5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24097" y="6016752"/>
            <a:ext cx="1788759" cy="841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87" r:id="rId3"/>
    <p:sldLayoutId id="2147483673" r:id="rId4"/>
    <p:sldLayoutId id="2147483656" r:id="rId5"/>
    <p:sldLayoutId id="2147483650" r:id="rId6"/>
    <p:sldLayoutId id="2147483689" r:id="rId7"/>
    <p:sldLayoutId id="2147483688" r:id="rId8"/>
    <p:sldLayoutId id="2147483652" r:id="rId9"/>
    <p:sldLayoutId id="2147483653" r:id="rId10"/>
    <p:sldLayoutId id="2147483654" r:id="rId11"/>
    <p:sldLayoutId id="2147483655" r:id="rId12"/>
    <p:sldLayoutId id="2147483672" r:id="rId13"/>
    <p:sldLayoutId id="2147483669" r:id="rId14"/>
    <p:sldLayoutId id="2147483670" r:id="rId15"/>
  </p:sldLayoutIdLst>
  <p:hf hdr="0"/>
  <p:txStyles>
    <p:titleStyle>
      <a:lvl1pPr algn="l" defTabSz="457200" rtl="0" eaLnBrk="1" latinLnBrk="0" hangingPunct="1">
        <a:lnSpc>
          <a:spcPts val="362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600" b="1" i="0" kern="1200" baseline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None/>
        <a:defRPr sz="2400" b="0" i="0" kern="1200" baseline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548640" indent="-27432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SzPct val="60000"/>
        <a:buFont typeface="Hiragino Sans W3" panose="020B0300000000000000" pitchFamily="34" charset="-128"/>
        <a:buChar char="◆"/>
        <a:defRPr sz="2200" b="0" i="0" kern="1200" baseline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822960" indent="-27432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SzPct val="100000"/>
        <a:buFont typeface="System Font Regular"/>
        <a:buChar char="—"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097280" indent="-274320" algn="l" defTabSz="457200" rtl="0" eaLnBrk="1" latinLnBrk="0" hangingPunct="1">
        <a:lnSpc>
          <a:spcPts val="228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System Font Regular"/>
        <a:buChar char="•"/>
        <a:defRPr sz="1800" b="0" i="0" kern="1200" cap="none" baseline="0">
          <a:solidFill>
            <a:schemeClr val="accent6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145C-6E70-8C44-B2EE-E7BFC17AC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347" y="1966320"/>
            <a:ext cx="10329705" cy="2677648"/>
          </a:xfrm>
        </p:spPr>
        <p:txBody>
          <a:bodyPr/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Pag-</a:t>
            </a:r>
            <a:r>
              <a:rPr lang="en-US" b="1" dirty="0" err="1">
                <a:latin typeface="Calibri"/>
                <a:ea typeface="Calibri"/>
                <a:cs typeface="Calibri"/>
              </a:rPr>
              <a:t>unawa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sa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Muling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Klasipikasyon</a:t>
            </a:r>
            <a:r>
              <a:rPr lang="en-US" b="1" dirty="0">
                <a:latin typeface="Calibri"/>
                <a:ea typeface="Calibri"/>
                <a:cs typeface="Calibri"/>
              </a:rPr>
              <a:t> ng </a:t>
            </a:r>
            <a:r>
              <a:rPr lang="en-US" b="1" dirty="0" err="1">
                <a:latin typeface="Calibri"/>
                <a:ea typeface="Calibri"/>
                <a:cs typeface="Calibri"/>
              </a:rPr>
              <a:t>Kalubhaan</a:t>
            </a:r>
            <a:r>
              <a:rPr lang="en-US" b="1" dirty="0">
                <a:latin typeface="Calibri"/>
                <a:ea typeface="Calibri"/>
                <a:cs typeface="Calibri"/>
              </a:rPr>
              <a:t> ng Psoriasis </a:t>
            </a:r>
            <a:r>
              <a:rPr lang="en-US" b="1" dirty="0" err="1">
                <a:latin typeface="Calibri"/>
                <a:ea typeface="Calibri"/>
                <a:cs typeface="Calibri"/>
              </a:rPr>
              <a:t>ayon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sa</a:t>
            </a:r>
            <a:r>
              <a:rPr lang="en-US" b="1" dirty="0">
                <a:latin typeface="Calibri"/>
                <a:ea typeface="Calibri"/>
                <a:cs typeface="Calibri"/>
              </a:rPr>
              <a:t>  International Psoriasis Council (IPC): </a:t>
            </a:r>
            <a:endParaRPr lang="en-US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EBAAD-945D-924F-ACB9-E7DE856F6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347" y="4720858"/>
            <a:ext cx="10242405" cy="510048"/>
          </a:xfrm>
        </p:spPr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Mga </a:t>
            </a:r>
            <a:r>
              <a:rPr lang="en-US" dirty="0" err="1">
                <a:latin typeface="Calibri"/>
                <a:ea typeface="Calibri"/>
                <a:cs typeface="Calibri"/>
              </a:rPr>
              <a:t>pamantayan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</a:rPr>
              <a:t>batayan</a:t>
            </a:r>
            <a:r>
              <a:rPr lang="en-US" dirty="0">
                <a:latin typeface="Calibri"/>
                <a:ea typeface="Calibri"/>
                <a:cs typeface="Calibri"/>
              </a:rPr>
              <a:t>, at </a:t>
            </a:r>
            <a:r>
              <a:rPr lang="en-US" dirty="0" err="1">
                <a:latin typeface="Calibri"/>
                <a:ea typeface="Calibri"/>
                <a:cs typeface="Calibri"/>
              </a:rPr>
              <a:t>aktuwal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na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implementasyon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8D3915-C597-319E-3370-9AB48E25E6C0}"/>
              </a:ext>
            </a:extLst>
          </p:cNvPr>
          <p:cNvSpPr/>
          <p:nvPr/>
        </p:nvSpPr>
        <p:spPr>
          <a:xfrm>
            <a:off x="157017" y="6211669"/>
            <a:ext cx="8322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Translated from English by Jennifer Lavina Ngo, MD-MBA, FPDS,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IPC Junior Councilor, Philippines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B9F27-8308-9783-EA16-17480C3D5425}"/>
              </a:ext>
            </a:extLst>
          </p:cNvPr>
          <p:cNvSpPr txBox="1"/>
          <p:nvPr/>
        </p:nvSpPr>
        <p:spPr>
          <a:xfrm>
            <a:off x="9324879" y="6273225"/>
            <a:ext cx="2867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 published: September 2025</a:t>
            </a:r>
            <a:b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 translated: March, 2026</a:t>
            </a:r>
          </a:p>
        </p:txBody>
      </p:sp>
    </p:spTree>
    <p:extLst>
      <p:ext uri="{BB962C8B-B14F-4D97-AF65-F5344CB8AC3E}">
        <p14:creationId xmlns:p14="http://schemas.microsoft.com/office/powerpoint/2010/main" val="337122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5F08B-DE8F-79D0-B6F8-69F5AAB42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36079D-D16B-D4BB-BA3D-92FB0DF1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E4F6FBB4-65B7-B282-2DC7-8248901C32B5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23760C0-DF25-8A02-C279-F019C5E19934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0AEE7E1D-6656-48BE-2C07-B4006C0827F2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297C90-0CE8-F65F-2839-A3760DE3A8FB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5B0BD9-C5B4-281D-DADB-AFB4D066F1FF}"/>
              </a:ext>
            </a:extLst>
          </p:cNvPr>
          <p:cNvSpPr/>
          <p:nvPr/>
        </p:nvSpPr>
        <p:spPr>
          <a:xfrm>
            <a:off x="493699" y="1778558"/>
            <a:ext cx="11203038" cy="42854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930D5683-3949-F3C4-6D98-184B8B808AF5}"/>
              </a:ext>
            </a:extLst>
          </p:cNvPr>
          <p:cNvSpPr txBox="1"/>
          <p:nvPr/>
        </p:nvSpPr>
        <p:spPr>
          <a:xfrm>
            <a:off x="39540" y="1341052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Epekto at Kahulugan</a:t>
            </a:r>
            <a:endParaRPr lang="en-US" sz="2400" b="1" dirty="0">
              <a:solidFill>
                <a:srgbClr val="3E1A57"/>
              </a:solidFill>
              <a:latin typeface="Calibri" panose="020F0502020204030204" pitchFamily="34" charset="0"/>
              <a:ea typeface="Montserrat Semi-Bold"/>
              <a:cs typeface="Calibri" panose="020F0502020204030204" pitchFamily="34" charset="0"/>
              <a:sym typeface="Montserrat Semi-Bold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0FBB24F9-9AFF-B06D-5932-15D4EC14A61D}"/>
              </a:ext>
            </a:extLst>
          </p:cNvPr>
          <p:cNvSpPr txBox="1"/>
          <p:nvPr/>
        </p:nvSpPr>
        <p:spPr>
          <a:xfrm>
            <a:off x="633866" y="3130227"/>
            <a:ext cx="10922701" cy="2899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spcAft>
                <a:spcPts val="12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 Bold"/>
              </a:rPr>
              <a:t>Mas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"/>
              </a:rPr>
              <a:t>malawak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"/>
              </a:rPr>
              <a:t> Access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"/>
              </a:rPr>
              <a:t>Gamot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Tinitiyak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mas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maraming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pasyente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makakatanggap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angkop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therapy,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kahit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hindi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sila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akma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tradisyunal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threshold ng PASI/BSA. </a:t>
            </a:r>
            <a:endParaRPr lang="en-US" sz="24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53390" lvl="1" indent="-226695">
              <a:lnSpc>
                <a:spcPts val="2939"/>
              </a:lnSpc>
              <a:spcAft>
                <a:spcPts val="12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 Bold"/>
              </a:rPr>
              <a:t>Nakasentro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 Bold"/>
              </a:rPr>
              <a:t>sa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 Bold"/>
              </a:rPr>
              <a:t>Pasyente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Isinasaalang-alang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epekto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kalidad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buhay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lampas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klinikal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panukat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. 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</a:endParaRPr>
          </a:p>
          <a:p>
            <a:pPr marL="453390" lvl="1" indent="-226695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 Bold"/>
              </a:rPr>
              <a:t>Klinikal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 Bold"/>
              </a:rPr>
              <a:t>na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 Bold"/>
              </a:rPr>
              <a:t>Kaugnayan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Ipinapantay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desisyon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paggamot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tunay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kabuuang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epekto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sakit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.</a:t>
            </a:r>
            <a:endParaRPr lang="en-US" sz="2400" dirty="0">
              <a:solidFill>
                <a:srgbClr val="FFFFFF"/>
              </a:solidFill>
              <a:latin typeface="Calibri"/>
              <a:ea typeface="Montserrat"/>
              <a:cs typeface="Calibri"/>
            </a:endParaRP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3D16C0AA-608C-17C5-E416-444BD675FEFB}"/>
              </a:ext>
            </a:extLst>
          </p:cNvPr>
          <p:cNvGrpSpPr/>
          <p:nvPr/>
        </p:nvGrpSpPr>
        <p:grpSpPr>
          <a:xfrm>
            <a:off x="4970304" y="1856476"/>
            <a:ext cx="2249827" cy="1226297"/>
            <a:chOff x="0" y="0"/>
            <a:chExt cx="4499655" cy="2452594"/>
          </a:xfrm>
        </p:grpSpPr>
        <p:grpSp>
          <p:nvGrpSpPr>
            <p:cNvPr id="12" name="Group 22">
              <a:extLst>
                <a:ext uri="{FF2B5EF4-FFF2-40B4-BE49-F238E27FC236}">
                  <a16:creationId xmlns:a16="http://schemas.microsoft.com/office/drawing/2014/main" id="{82084C65-09F9-7837-1285-97DB31A34011}"/>
                </a:ext>
              </a:extLst>
            </p:cNvPr>
            <p:cNvGrpSpPr/>
            <p:nvPr/>
          </p:nvGrpSpPr>
          <p:grpSpPr>
            <a:xfrm>
              <a:off x="0" y="0"/>
              <a:ext cx="4499655" cy="2452594"/>
              <a:chOff x="0" y="0"/>
              <a:chExt cx="4240613" cy="2311400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5DB27618-A4C7-5CDC-371E-7C78BCF29A79}"/>
                  </a:ext>
                </a:extLst>
              </p:cNvPr>
              <p:cNvSpPr/>
              <p:nvPr/>
            </p:nvSpPr>
            <p:spPr>
              <a:xfrm>
                <a:off x="0" y="0"/>
                <a:ext cx="424061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4240613" h="2311400">
                    <a:moveTo>
                      <a:pt x="393581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3935813" y="2311400"/>
                    </a:lnTo>
                    <a:cubicBezTo>
                      <a:pt x="4104723" y="2311400"/>
                      <a:pt x="4240613" y="2175510"/>
                      <a:pt x="4240613" y="2006600"/>
                    </a:cubicBezTo>
                    <a:lnTo>
                      <a:pt x="4240613" y="304800"/>
                    </a:lnTo>
                    <a:cubicBezTo>
                      <a:pt x="4240613" y="135890"/>
                      <a:pt x="4104723" y="0"/>
                      <a:pt x="3935813" y="0"/>
                    </a:cubicBezTo>
                    <a:close/>
                  </a:path>
                </a:pathLst>
              </a:custGeom>
              <a:solidFill>
                <a:srgbClr val="D0C4C5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24">
              <a:extLst>
                <a:ext uri="{FF2B5EF4-FFF2-40B4-BE49-F238E27FC236}">
                  <a16:creationId xmlns:a16="http://schemas.microsoft.com/office/drawing/2014/main" id="{F2DA4541-DC45-81BB-1793-7A9D14A0BF52}"/>
                </a:ext>
              </a:extLst>
            </p:cNvPr>
            <p:cNvGrpSpPr/>
            <p:nvPr/>
          </p:nvGrpSpPr>
          <p:grpSpPr>
            <a:xfrm>
              <a:off x="349154" y="191479"/>
              <a:ext cx="3801346" cy="2095639"/>
              <a:chOff x="0" y="0"/>
              <a:chExt cx="4433548" cy="2444165"/>
            </a:xfrm>
          </p:grpSpPr>
          <p:sp>
            <p:nvSpPr>
              <p:cNvPr id="18" name="Freeform 25">
                <a:extLst>
                  <a:ext uri="{FF2B5EF4-FFF2-40B4-BE49-F238E27FC236}">
                    <a16:creationId xmlns:a16="http://schemas.microsoft.com/office/drawing/2014/main" id="{6C360400-02D9-C957-03BC-64812605AF1E}"/>
                  </a:ext>
                </a:extLst>
              </p:cNvPr>
              <p:cNvSpPr/>
              <p:nvPr/>
            </p:nvSpPr>
            <p:spPr>
              <a:xfrm>
                <a:off x="0" y="0"/>
                <a:ext cx="4433548" cy="2444165"/>
              </a:xfrm>
              <a:custGeom>
                <a:avLst/>
                <a:gdLst/>
                <a:ahLst/>
                <a:cxnLst/>
                <a:rect l="l" t="t" r="r" b="b"/>
                <a:pathLst>
                  <a:path w="4433548" h="2444165">
                    <a:moveTo>
                      <a:pt x="412874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139365"/>
                    </a:lnTo>
                    <a:cubicBezTo>
                      <a:pt x="0" y="2308275"/>
                      <a:pt x="135890" y="2444165"/>
                      <a:pt x="304800" y="2444165"/>
                    </a:cubicBezTo>
                    <a:lnTo>
                      <a:pt x="4128748" y="2444165"/>
                    </a:lnTo>
                    <a:cubicBezTo>
                      <a:pt x="4297657" y="2444165"/>
                      <a:pt x="4433548" y="2308275"/>
                      <a:pt x="4433548" y="2139365"/>
                    </a:cubicBezTo>
                    <a:lnTo>
                      <a:pt x="4433548" y="304800"/>
                    </a:lnTo>
                    <a:cubicBezTo>
                      <a:pt x="4433548" y="135890"/>
                      <a:pt x="4297657" y="0"/>
                      <a:pt x="4128748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4138D362-B7F2-57F4-43B0-7EE2AA9C5182}"/>
                </a:ext>
              </a:extLst>
            </p:cNvPr>
            <p:cNvSpPr/>
            <p:nvPr/>
          </p:nvSpPr>
          <p:spPr>
            <a:xfrm>
              <a:off x="1235274" y="89489"/>
              <a:ext cx="2029107" cy="2152899"/>
            </a:xfrm>
            <a:custGeom>
              <a:avLst/>
              <a:gdLst/>
              <a:ahLst/>
              <a:cxnLst/>
              <a:rect l="l" t="t" r="r" b="b"/>
              <a:pathLst>
                <a:path w="2029107" h="2152899">
                  <a:moveTo>
                    <a:pt x="0" y="0"/>
                  </a:moveTo>
                  <a:lnTo>
                    <a:pt x="2029107" y="0"/>
                  </a:lnTo>
                  <a:lnTo>
                    <a:pt x="2029107" y="2152899"/>
                  </a:lnTo>
                  <a:lnTo>
                    <a:pt x="0" y="2152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06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8C788B-9223-BFFF-BA9F-04D167D0D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4447874"/>
            <a:ext cx="10301172" cy="1437494"/>
          </a:xfrm>
        </p:spPr>
        <p:txBody>
          <a:bodyPr/>
          <a:lstStyle/>
          <a:p>
            <a:pPr algn="just"/>
            <a:r>
              <a:rPr lang="en-US" sz="3200" dirty="0">
                <a:latin typeface="Calibri"/>
                <a:ea typeface="Montserrat Bold"/>
                <a:cs typeface="Calibri"/>
                <a:sym typeface="Montserrat Bold"/>
              </a:rPr>
              <a:t>Ang mga sumusunod na slides ay nagtatampok kung paano </a:t>
            </a:r>
            <a:r>
              <a:rPr lang="en-US" sz="3200" dirty="0" err="1">
                <a:latin typeface="Calibri"/>
                <a:ea typeface="Montserrat Bold"/>
                <a:cs typeface="Calibri"/>
                <a:sym typeface="Montserrat Bold"/>
              </a:rPr>
              <a:t>ginagamit</a:t>
            </a:r>
            <a:r>
              <a:rPr lang="en-US" sz="3200" dirty="0">
                <a:latin typeface="Calibri"/>
                <a:ea typeface="Montserrat Bold"/>
                <a:cs typeface="Calibri"/>
                <a:sym typeface="Montserrat Bold"/>
              </a:rPr>
              <a:t> ang </a:t>
            </a:r>
            <a:r>
              <a:rPr lang="en-US" sz="3200" dirty="0" err="1">
                <a:latin typeface="Calibri"/>
                <a:ea typeface="Montserrat Bold"/>
                <a:cs typeface="Calibri"/>
                <a:sym typeface="Montserrat Bold"/>
              </a:rPr>
              <a:t>muling</a:t>
            </a:r>
            <a:r>
              <a:rPr lang="en-US" sz="3200" dirty="0"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3200" dirty="0" err="1">
                <a:latin typeface="Calibri"/>
                <a:ea typeface="Montserrat Bold"/>
                <a:cs typeface="Calibri"/>
                <a:sym typeface="Montserrat Bold"/>
              </a:rPr>
              <a:t>klasipikasyon</a:t>
            </a:r>
            <a:r>
              <a:rPr lang="en-US" sz="3200" dirty="0">
                <a:latin typeface="Calibri"/>
                <a:ea typeface="Montserrat Bold"/>
                <a:cs typeface="Calibri"/>
                <a:sym typeface="Montserrat Bold"/>
              </a:rPr>
              <a:t> ng IPC </a:t>
            </a:r>
            <a:r>
              <a:rPr lang="en-US" sz="3200" dirty="0" err="1">
                <a:latin typeface="Calibri"/>
                <a:ea typeface="Montserrat Bold"/>
                <a:cs typeface="Calibri"/>
                <a:sym typeface="Montserrat Bold"/>
              </a:rPr>
              <a:t>sa</a:t>
            </a:r>
            <a:r>
              <a:rPr lang="en-US" sz="3200" dirty="0">
                <a:latin typeface="Calibri"/>
                <a:ea typeface="Montserrat Bold"/>
                <a:cs typeface="Calibri"/>
                <a:sym typeface="Montserrat Bold"/>
              </a:rPr>
              <a:t> mga clinical trials, treatment guidelines or gabay sa </a:t>
            </a:r>
            <a:r>
              <a:rPr lang="en-US" sz="3200" dirty="0" err="1">
                <a:latin typeface="Calibri"/>
                <a:ea typeface="Montserrat Bold"/>
                <a:cs typeface="Calibri"/>
                <a:sym typeface="Montserrat Bold"/>
              </a:rPr>
              <a:t>paggamot</a:t>
            </a:r>
            <a:r>
              <a:rPr lang="en-US" sz="3200" dirty="0">
                <a:latin typeface="Calibri"/>
                <a:ea typeface="Montserrat Bold"/>
                <a:cs typeface="Calibri"/>
                <a:sym typeface="Montserrat Bold"/>
              </a:rPr>
              <a:t>, at </a:t>
            </a:r>
            <a:r>
              <a:rPr lang="en-US" sz="3200" dirty="0" err="1">
                <a:latin typeface="Calibri"/>
                <a:ea typeface="Montserrat Bold"/>
                <a:cs typeface="Calibri"/>
                <a:sym typeface="Montserrat Bold"/>
              </a:rPr>
              <a:t>mga</a:t>
            </a:r>
            <a:r>
              <a:rPr lang="en-US" sz="3200" dirty="0"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3200" dirty="0" err="1">
                <a:latin typeface="Calibri"/>
                <a:ea typeface="Montserrat Bold"/>
                <a:cs typeface="Calibri"/>
                <a:sym typeface="Montserrat Bold"/>
              </a:rPr>
              <a:t>pag-aaral</a:t>
            </a:r>
            <a:r>
              <a:rPr lang="en-US" sz="3200" dirty="0"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3200" dirty="0" err="1">
                <a:latin typeface="Calibri"/>
                <a:ea typeface="Montserrat Bold"/>
                <a:cs typeface="Calibri"/>
                <a:sym typeface="Montserrat Bold"/>
              </a:rPr>
              <a:t>na</a:t>
            </a:r>
            <a:r>
              <a:rPr lang="en-US" sz="3200" dirty="0"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3200" dirty="0" err="1">
                <a:latin typeface="Calibri"/>
                <a:ea typeface="Montserrat Bold"/>
                <a:cs typeface="Calibri"/>
                <a:sym typeface="Montserrat Bold"/>
              </a:rPr>
              <a:t>nakasentro</a:t>
            </a:r>
            <a:r>
              <a:rPr lang="en-US" sz="3200" dirty="0"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3200" dirty="0" err="1">
                <a:latin typeface="Calibri"/>
                <a:ea typeface="Montserrat Bold"/>
                <a:cs typeface="Calibri"/>
                <a:sym typeface="Montserrat Bold"/>
              </a:rPr>
              <a:t>sa</a:t>
            </a:r>
            <a:r>
              <a:rPr lang="en-US" sz="3200" dirty="0"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3200" dirty="0" err="1">
                <a:latin typeface="Calibri"/>
                <a:ea typeface="Montserrat Bold"/>
                <a:cs typeface="Calibri"/>
                <a:sym typeface="Montserrat Bold"/>
              </a:rPr>
              <a:t>mga</a:t>
            </a:r>
            <a:r>
              <a:rPr lang="en-US" sz="3200" dirty="0"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3200" dirty="0" err="1">
                <a:latin typeface="Calibri"/>
                <a:ea typeface="Montserrat Bold"/>
                <a:cs typeface="Calibri"/>
                <a:sym typeface="Montserrat Bold"/>
              </a:rPr>
              <a:t>pasyente</a:t>
            </a:r>
            <a:r>
              <a:rPr lang="en-US" sz="3200" dirty="0">
                <a:latin typeface="Calibri"/>
                <a:ea typeface="Montserrat Bold"/>
                <a:cs typeface="Calibri"/>
                <a:sym typeface="Montserrat Bold"/>
              </a:rPr>
              <a:t>. </a:t>
            </a:r>
            <a:endParaRPr lang="en-US" sz="3200" dirty="0">
              <a:latin typeface="Calibri"/>
              <a:ea typeface="Montserrat Bold"/>
              <a:cs typeface="Calibri"/>
            </a:endParaRPr>
          </a:p>
          <a:p>
            <a:pPr algn="just"/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F37A3-4D47-BFC2-567D-643835FD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564001"/>
            <a:ext cx="10893021" cy="3319872"/>
          </a:xfrm>
        </p:spPr>
        <p:txBody>
          <a:bodyPr anchor="ctr"/>
          <a:lstStyle/>
          <a:p>
            <a:r>
              <a:rPr lang="en-US" sz="6000" b="1" dirty="0" err="1">
                <a:solidFill>
                  <a:srgbClr val="3E1A57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 Semi-Bold"/>
              </a:rPr>
              <a:t>Pandaigdigang</a:t>
            </a:r>
            <a:r>
              <a:rPr lang="en-US" sz="6000" b="1" dirty="0">
                <a:solidFill>
                  <a:srgbClr val="3E1A57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 Semi-Bold"/>
              </a:rPr>
              <a:t> Pag-</a:t>
            </a:r>
            <a:r>
              <a:rPr lang="en-US" sz="6000" b="1" dirty="0" err="1">
                <a:solidFill>
                  <a:srgbClr val="3E1A57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 Semi-Bold"/>
              </a:rPr>
              <a:t>ampon</a:t>
            </a:r>
            <a:r>
              <a:rPr lang="en-US" sz="6000" b="1" dirty="0">
                <a:solidFill>
                  <a:srgbClr val="3E1A57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 Semi-Bold"/>
              </a:rPr>
              <a:t> at </a:t>
            </a:r>
            <a:r>
              <a:rPr lang="en-US" sz="6000" b="1" dirty="0" err="1">
                <a:solidFill>
                  <a:srgbClr val="3E1A57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 Semi-Bold"/>
              </a:rPr>
              <a:t>Pansuportang</a:t>
            </a:r>
            <a:r>
              <a:rPr lang="en-US" sz="6000" b="1" dirty="0">
                <a:solidFill>
                  <a:srgbClr val="3E1A57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 Semi-Bold"/>
              </a:rPr>
              <a:t> </a:t>
            </a:r>
            <a:r>
              <a:rPr lang="en-US" sz="6000" b="1" dirty="0" err="1">
                <a:solidFill>
                  <a:srgbClr val="3E1A57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 Semi-Bold"/>
              </a:rPr>
              <a:t>Ebidensya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5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FAA7-3C59-55F8-2848-99F4D8481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D6D875-E067-B9E9-765A-19F897DB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DB40500-3CD6-1A01-DE7F-DCB8FCAA1B15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8B7387D-58E1-F499-5ECF-35258BCE4672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FA7F3D28-670D-689E-FCE9-518FFEC761C2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CE24D8D-5DAE-4919-7DAB-7908C0C44D53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712FEA-0C98-428D-9F61-877153A4EEB2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A3837800-C00D-7008-97A3-D6165FF1A70D}"/>
              </a:ext>
            </a:extLst>
          </p:cNvPr>
          <p:cNvSpPr txBox="1"/>
          <p:nvPr/>
        </p:nvSpPr>
        <p:spPr>
          <a:xfrm>
            <a:off x="527047" y="3483609"/>
            <a:ext cx="11169689" cy="1502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2023 Pag-</a:t>
            </a:r>
            <a:r>
              <a:rPr lang="en-US" sz="32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aaral</a:t>
            </a: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</a:t>
            </a:r>
            <a:r>
              <a:rPr lang="en-US" sz="32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kasama</a:t>
            </a: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ang NPF:</a:t>
            </a:r>
          </a:p>
          <a:p>
            <a:pPr algn="ctr">
              <a:lnSpc>
                <a:spcPts val="2939"/>
              </a:lnSpc>
            </a:pP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Psoriasis </a:t>
            </a:r>
            <a:r>
              <a:rPr lang="en-US" sz="32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sa</a:t>
            </a: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</a:t>
            </a:r>
            <a:r>
              <a:rPr lang="en-US" sz="32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mga</a:t>
            </a: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High-Impact </a:t>
            </a:r>
            <a:r>
              <a:rPr lang="en-US" sz="32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na</a:t>
            </a: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</a:t>
            </a:r>
            <a:r>
              <a:rPr lang="en-US" sz="32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Bahagi</a:t>
            </a: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ng </a:t>
            </a:r>
            <a:r>
              <a:rPr lang="en-US" sz="32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Katawan</a:t>
            </a: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: </a:t>
            </a:r>
          </a:p>
          <a:p>
            <a:pPr algn="ctr">
              <a:lnSpc>
                <a:spcPts val="2939"/>
              </a:lnSpc>
            </a:pPr>
            <a:r>
              <a:rPr lang="en-US" sz="32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Nagdudulot</a:t>
            </a: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ng </a:t>
            </a:r>
            <a:r>
              <a:rPr lang="en-US" sz="32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mga</a:t>
            </a: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</a:t>
            </a:r>
            <a:r>
              <a:rPr lang="en-US" sz="32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Sintomas</a:t>
            </a: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, </a:t>
            </a:r>
            <a:r>
              <a:rPr lang="en-US" sz="32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Depresyon</a:t>
            </a: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, at </a:t>
            </a:r>
          </a:p>
          <a:p>
            <a:pPr algn="ctr">
              <a:lnSpc>
                <a:spcPts val="2939"/>
              </a:lnSpc>
            </a:pPr>
            <a:r>
              <a:rPr lang="en-US" sz="32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Pagbaba</a:t>
            </a: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ng </a:t>
            </a:r>
            <a:r>
              <a:rPr lang="en-US" sz="32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Kalidad</a:t>
            </a:r>
            <a:r>
              <a:rPr lang="en-US" sz="32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ng </a:t>
            </a:r>
            <a:r>
              <a:rPr lang="en-US" sz="32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Buhay</a:t>
            </a:r>
            <a:endParaRPr lang="en-US" sz="3200" b="1" dirty="0">
              <a:solidFill>
                <a:srgbClr val="F1BE48"/>
              </a:solidFill>
              <a:latin typeface="Calibri" panose="020F0502020204030204" pitchFamily="34" charset="0"/>
              <a:ea typeface="Montserrat Bold"/>
              <a:cs typeface="Calibri" panose="020F0502020204030204" pitchFamily="34" charset="0"/>
              <a:sym typeface="Montserrat Bold"/>
            </a:endParaRP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919EF51F-CB30-4971-BC2D-5231CF0B6F2D}"/>
              </a:ext>
            </a:extLst>
          </p:cNvPr>
          <p:cNvSpPr txBox="1"/>
          <p:nvPr/>
        </p:nvSpPr>
        <p:spPr>
          <a:xfrm>
            <a:off x="39541" y="1335539"/>
            <a:ext cx="12112919" cy="321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Pagdodokumento ng Kabuuang Epekto ng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Sakit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Higit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pa sa BSA and PASI</a:t>
            </a: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89EBB1F1-0A26-C99D-6980-1374B020AE66}"/>
              </a:ext>
            </a:extLst>
          </p:cNvPr>
          <p:cNvGrpSpPr/>
          <p:nvPr/>
        </p:nvGrpSpPr>
        <p:grpSpPr>
          <a:xfrm>
            <a:off x="5184367" y="1984096"/>
            <a:ext cx="1821701" cy="1293975"/>
            <a:chOff x="0" y="0"/>
            <a:chExt cx="4988875" cy="3543652"/>
          </a:xfrm>
        </p:grpSpPr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50F7B6DF-4CCA-5C2F-F935-9DC9EC537370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id="{B2305F4A-05D6-901F-36C7-AC2D531642A1}"/>
              </a:ext>
            </a:extLst>
          </p:cNvPr>
          <p:cNvGrpSpPr/>
          <p:nvPr/>
        </p:nvGrpSpPr>
        <p:grpSpPr>
          <a:xfrm>
            <a:off x="5273818" y="2043646"/>
            <a:ext cx="1654027" cy="1174873"/>
            <a:chOff x="0" y="0"/>
            <a:chExt cx="4988875" cy="3543652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7AD880A-A12B-FBB2-626B-1CAC5ED12636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3E1A57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Freeform 22">
            <a:extLst>
              <a:ext uri="{FF2B5EF4-FFF2-40B4-BE49-F238E27FC236}">
                <a16:creationId xmlns:a16="http://schemas.microsoft.com/office/drawing/2014/main" id="{8DEF0D97-A72C-6BD5-EE01-1929E70DDA01}"/>
              </a:ext>
            </a:extLst>
          </p:cNvPr>
          <p:cNvSpPr/>
          <p:nvPr/>
        </p:nvSpPr>
        <p:spPr>
          <a:xfrm>
            <a:off x="5712888" y="2136840"/>
            <a:ext cx="988487" cy="988487"/>
          </a:xfrm>
          <a:custGeom>
            <a:avLst/>
            <a:gdLst/>
            <a:ahLst/>
            <a:cxnLst/>
            <a:rect l="l" t="t" r="r" b="b"/>
            <a:pathLst>
              <a:path w="1482731" h="1482731">
                <a:moveTo>
                  <a:pt x="0" y="0"/>
                </a:moveTo>
                <a:lnTo>
                  <a:pt x="1482732" y="0"/>
                </a:lnTo>
                <a:lnTo>
                  <a:pt x="1482732" y="1482731"/>
                </a:lnTo>
                <a:lnTo>
                  <a:pt x="0" y="1482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8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7CF4B-3B38-0C66-F102-D71B34A4F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D35006-7EEA-F1A9-EAB2-14F4D348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0A044E27-711D-27E0-14F5-B8D968850DA5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A82DC6F-D0F8-0126-5476-C5A62EEA860E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35C4F720-FF69-F44D-25A2-6C8BE18A2366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3B9D882-B928-ABEE-0368-323091F62716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EFCF09-D4C7-57C3-A5B5-E1BDA0876533}"/>
              </a:ext>
            </a:extLst>
          </p:cNvPr>
          <p:cNvSpPr/>
          <p:nvPr/>
        </p:nvSpPr>
        <p:spPr>
          <a:xfrm>
            <a:off x="493699" y="1791621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04CF0386-C6C7-D07D-EE13-5B1D404F5A6F}"/>
              </a:ext>
            </a:extLst>
          </p:cNvPr>
          <p:cNvGrpSpPr/>
          <p:nvPr/>
        </p:nvGrpSpPr>
        <p:grpSpPr>
          <a:xfrm>
            <a:off x="2328133" y="2586446"/>
            <a:ext cx="6724428" cy="2997639"/>
            <a:chOff x="0" y="0"/>
            <a:chExt cx="15068345" cy="6215692"/>
          </a:xfrm>
        </p:grpSpPr>
        <p:grpSp>
          <p:nvGrpSpPr>
            <p:cNvPr id="4" name="Group 18">
              <a:extLst>
                <a:ext uri="{FF2B5EF4-FFF2-40B4-BE49-F238E27FC236}">
                  <a16:creationId xmlns:a16="http://schemas.microsoft.com/office/drawing/2014/main" id="{B93E8E7B-A447-44A4-E596-590C603084F5}"/>
                </a:ext>
              </a:extLst>
            </p:cNvPr>
            <p:cNvGrpSpPr/>
            <p:nvPr/>
          </p:nvGrpSpPr>
          <p:grpSpPr>
            <a:xfrm>
              <a:off x="388037" y="308310"/>
              <a:ext cx="14550981" cy="5907382"/>
              <a:chOff x="0" y="0"/>
              <a:chExt cx="2874268" cy="1166890"/>
            </a:xfrm>
          </p:grpSpPr>
          <p:sp>
            <p:nvSpPr>
              <p:cNvPr id="10" name="Freeform 19">
                <a:extLst>
                  <a:ext uri="{FF2B5EF4-FFF2-40B4-BE49-F238E27FC236}">
                    <a16:creationId xmlns:a16="http://schemas.microsoft.com/office/drawing/2014/main" id="{47E2C9A9-FF93-7504-64D9-B148A5469DA9}"/>
                  </a:ext>
                </a:extLst>
              </p:cNvPr>
              <p:cNvSpPr/>
              <p:nvPr/>
            </p:nvSpPr>
            <p:spPr>
              <a:xfrm>
                <a:off x="0" y="0"/>
                <a:ext cx="2874268" cy="1166890"/>
              </a:xfrm>
              <a:custGeom>
                <a:avLst/>
                <a:gdLst/>
                <a:ahLst/>
                <a:cxnLst/>
                <a:rect l="l" t="t" r="r" b="b"/>
                <a:pathLst>
                  <a:path w="2874268" h="1166890">
                    <a:moveTo>
                      <a:pt x="0" y="0"/>
                    </a:moveTo>
                    <a:lnTo>
                      <a:pt x="2874268" y="0"/>
                    </a:lnTo>
                    <a:lnTo>
                      <a:pt x="2874268" y="1166890"/>
                    </a:lnTo>
                    <a:lnTo>
                      <a:pt x="0" y="1166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20">
                <a:extLst>
                  <a:ext uri="{FF2B5EF4-FFF2-40B4-BE49-F238E27FC236}">
                    <a16:creationId xmlns:a16="http://schemas.microsoft.com/office/drawing/2014/main" id="{7386909B-141F-BA0E-B7B3-397D0C9538EF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2874268" cy="115736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6"/>
                  </a:lnSpc>
                </a:pP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07C7B6E2-E1D6-AF5C-1CA5-822FFCF524F6}"/>
                </a:ext>
              </a:extLst>
            </p:cNvPr>
            <p:cNvSpPr/>
            <p:nvPr/>
          </p:nvSpPr>
          <p:spPr>
            <a:xfrm>
              <a:off x="0" y="0"/>
              <a:ext cx="15068345" cy="6215692"/>
            </a:xfrm>
            <a:custGeom>
              <a:avLst/>
              <a:gdLst/>
              <a:ahLst/>
              <a:cxnLst/>
              <a:rect l="l" t="t" r="r" b="b"/>
              <a:pathLst>
                <a:path w="15068345" h="6215692">
                  <a:moveTo>
                    <a:pt x="0" y="0"/>
                  </a:moveTo>
                  <a:lnTo>
                    <a:pt x="15068345" y="0"/>
                  </a:lnTo>
                  <a:lnTo>
                    <a:pt x="15068345" y="6215692"/>
                  </a:lnTo>
                  <a:lnTo>
                    <a:pt x="0" y="6215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Box 23">
            <a:extLst>
              <a:ext uri="{FF2B5EF4-FFF2-40B4-BE49-F238E27FC236}">
                <a16:creationId xmlns:a16="http://schemas.microsoft.com/office/drawing/2014/main" id="{375139C8-3AC5-FD54-4A9E-0EC7A2C90B39}"/>
              </a:ext>
            </a:extLst>
          </p:cNvPr>
          <p:cNvSpPr txBox="1"/>
          <p:nvPr/>
        </p:nvSpPr>
        <p:spPr>
          <a:xfrm>
            <a:off x="39541" y="1339346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NPF (US) Survey: </a:t>
            </a:r>
            <a:r>
              <a:rPr lang="en-US" sz="2400" b="1" dirty="0" err="1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Depresyon</a:t>
            </a:r>
            <a:endParaRPr lang="en-US" sz="2400" b="1" dirty="0">
              <a:solidFill>
                <a:srgbClr val="3E1A57"/>
              </a:solidFill>
              <a:latin typeface="Calibri" panose="020F0502020204030204" pitchFamily="34" charset="0"/>
              <a:ea typeface="Montserrat Semi-Bold"/>
              <a:cs typeface="Calibri" panose="020F0502020204030204" pitchFamily="34" charset="0"/>
              <a:sym typeface="Montserrat Semi-Bold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8BB53F9F-6D4A-0B75-C295-1B743C86BF22}"/>
              </a:ext>
            </a:extLst>
          </p:cNvPr>
          <p:cNvSpPr txBox="1"/>
          <p:nvPr/>
        </p:nvSpPr>
        <p:spPr>
          <a:xfrm>
            <a:off x="639480" y="1831284"/>
            <a:ext cx="10922701" cy="11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Mga Pasyenteng may BSA ≤ 10%: 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Calibri"/>
                <a:cs typeface="Calibri"/>
                <a:sym typeface="Montserrat Bold"/>
              </a:rPr>
              <a:t>ang depresyon at pagkakasangkot ng mga high-impact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Calibri"/>
                <a:cs typeface="Calibri"/>
                <a:sym typeface="Montserrat Bold"/>
              </a:rPr>
              <a:t>na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Calibri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Calibri"/>
                <a:cs typeface="Calibri"/>
                <a:sym typeface="Montserrat Bold"/>
              </a:rPr>
              <a:t>bahagi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Calibri"/>
                <a:cs typeface="Calibri"/>
                <a:sym typeface="Montserrat Bold"/>
              </a:rPr>
              <a:t> ng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Calibri"/>
                <a:cs typeface="Calibri"/>
                <a:sym typeface="Montserrat Bold"/>
              </a:rPr>
              <a:t>katawan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Calibri"/>
                <a:cs typeface="Calibri"/>
                <a:sym typeface="Montserrat Bold"/>
              </a:rPr>
              <a:t> ay may ugnayan (p &lt; 0.01).</a:t>
            </a:r>
            <a:endParaRPr lang="en-US" sz="2400" b="1" dirty="0">
              <a:solidFill>
                <a:srgbClr val="F1BE48"/>
              </a:solidFill>
              <a:latin typeface="Calibri"/>
              <a:ea typeface="Montserrat Bold"/>
              <a:cs typeface="Calibri"/>
              <a:sym typeface="Montserrat Bold"/>
            </a:endParaRPr>
          </a:p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</a:t>
            </a: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80BC84CD-9466-F668-3630-040AACA31EF4}"/>
              </a:ext>
            </a:extLst>
          </p:cNvPr>
          <p:cNvSpPr txBox="1"/>
          <p:nvPr/>
        </p:nvSpPr>
        <p:spPr>
          <a:xfrm>
            <a:off x="633868" y="5740038"/>
            <a:ext cx="10922701" cy="61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Blauvelt A, et al. J Psoriasis Psoriatic Arthritis. 2023 Jul;8(3):100-106. </a:t>
            </a:r>
            <a:r>
              <a:rPr lang="en-US" sz="14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doi</a:t>
            </a:r>
            <a:r>
              <a:rPr lang="en-US" sz="1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: 10.1177/24755303231160683. </a:t>
            </a:r>
            <a:r>
              <a:rPr lang="en-US" sz="14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Epub</a:t>
            </a:r>
            <a:r>
              <a:rPr lang="en-US" sz="1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2023 Mar 17.</a:t>
            </a:r>
          </a:p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757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E7D3E-9594-C11E-D26D-90C29192E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CBF74B-B616-B7B6-307F-67084956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AD2FF089-3316-F9FE-39C4-6D1AB58544B1}"/>
              </a:ext>
            </a:extLst>
          </p:cNvPr>
          <p:cNvGrpSpPr/>
          <p:nvPr/>
        </p:nvGrpSpPr>
        <p:grpSpPr>
          <a:xfrm>
            <a:off x="352697" y="1332411"/>
            <a:ext cx="11521440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B1BF059-8AE7-127F-D84D-9CE1A2CB49D0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078E6C14-3E27-AA79-6A38-F147C3C55A1C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49C3C3-7F46-8AD0-4EC5-F6A91E77DCB4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F15A93-4C23-8982-887F-0043343300D4}"/>
              </a:ext>
            </a:extLst>
          </p:cNvPr>
          <p:cNvSpPr/>
          <p:nvPr/>
        </p:nvSpPr>
        <p:spPr>
          <a:xfrm>
            <a:off x="352697" y="1778558"/>
            <a:ext cx="11521440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AD3C41FF-D064-AED9-DBA8-EA726E96DF0B}"/>
              </a:ext>
            </a:extLst>
          </p:cNvPr>
          <p:cNvGrpSpPr/>
          <p:nvPr/>
        </p:nvGrpSpPr>
        <p:grpSpPr>
          <a:xfrm>
            <a:off x="2333745" y="2769326"/>
            <a:ext cx="6692689" cy="2895144"/>
            <a:chOff x="0" y="0"/>
            <a:chExt cx="15068345" cy="6215692"/>
          </a:xfrm>
        </p:grpSpPr>
        <p:grpSp>
          <p:nvGrpSpPr>
            <p:cNvPr id="5" name="Group 18">
              <a:extLst>
                <a:ext uri="{FF2B5EF4-FFF2-40B4-BE49-F238E27FC236}">
                  <a16:creationId xmlns:a16="http://schemas.microsoft.com/office/drawing/2014/main" id="{7E958A46-F4E1-0449-43EB-1260F6489FCD}"/>
                </a:ext>
              </a:extLst>
            </p:cNvPr>
            <p:cNvGrpSpPr/>
            <p:nvPr/>
          </p:nvGrpSpPr>
          <p:grpSpPr>
            <a:xfrm>
              <a:off x="376810" y="308310"/>
              <a:ext cx="14550981" cy="5907382"/>
              <a:chOff x="0" y="0"/>
              <a:chExt cx="2874268" cy="1166890"/>
            </a:xfrm>
          </p:grpSpPr>
          <p:sp>
            <p:nvSpPr>
              <p:cNvPr id="8" name="Freeform 19">
                <a:extLst>
                  <a:ext uri="{FF2B5EF4-FFF2-40B4-BE49-F238E27FC236}">
                    <a16:creationId xmlns:a16="http://schemas.microsoft.com/office/drawing/2014/main" id="{46661605-53A4-1E9D-529F-2591792F407D}"/>
                  </a:ext>
                </a:extLst>
              </p:cNvPr>
              <p:cNvSpPr/>
              <p:nvPr/>
            </p:nvSpPr>
            <p:spPr>
              <a:xfrm>
                <a:off x="0" y="0"/>
                <a:ext cx="2874268" cy="1166890"/>
              </a:xfrm>
              <a:custGeom>
                <a:avLst/>
                <a:gdLst/>
                <a:ahLst/>
                <a:cxnLst/>
                <a:rect l="l" t="t" r="r" b="b"/>
                <a:pathLst>
                  <a:path w="2874268" h="1166890">
                    <a:moveTo>
                      <a:pt x="0" y="0"/>
                    </a:moveTo>
                    <a:lnTo>
                      <a:pt x="2874268" y="0"/>
                    </a:lnTo>
                    <a:lnTo>
                      <a:pt x="2874268" y="1166890"/>
                    </a:lnTo>
                    <a:lnTo>
                      <a:pt x="0" y="1166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Box 20">
                <a:extLst>
                  <a:ext uri="{FF2B5EF4-FFF2-40B4-BE49-F238E27FC236}">
                    <a16:creationId xmlns:a16="http://schemas.microsoft.com/office/drawing/2014/main" id="{F50A0FED-981F-52DA-4BD8-1573D0A13A3F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2874268" cy="115736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6"/>
                  </a:lnSpc>
                </a:pP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EE45C73C-9639-A0B7-84FA-7A4E96677DAC}"/>
                </a:ext>
              </a:extLst>
            </p:cNvPr>
            <p:cNvSpPr/>
            <p:nvPr/>
          </p:nvSpPr>
          <p:spPr>
            <a:xfrm>
              <a:off x="0" y="0"/>
              <a:ext cx="15068345" cy="6215692"/>
            </a:xfrm>
            <a:custGeom>
              <a:avLst/>
              <a:gdLst/>
              <a:ahLst/>
              <a:cxnLst/>
              <a:rect l="l" t="t" r="r" b="b"/>
              <a:pathLst>
                <a:path w="15068345" h="6215692">
                  <a:moveTo>
                    <a:pt x="0" y="0"/>
                  </a:moveTo>
                  <a:lnTo>
                    <a:pt x="15068345" y="0"/>
                  </a:lnTo>
                  <a:lnTo>
                    <a:pt x="15068345" y="6215692"/>
                  </a:lnTo>
                  <a:lnTo>
                    <a:pt x="0" y="6215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TextBox 23">
            <a:extLst>
              <a:ext uri="{FF2B5EF4-FFF2-40B4-BE49-F238E27FC236}">
                <a16:creationId xmlns:a16="http://schemas.microsoft.com/office/drawing/2014/main" id="{7308B16B-3FD6-EFE2-AB66-3DED18966305}"/>
              </a:ext>
            </a:extLst>
          </p:cNvPr>
          <p:cNvSpPr txBox="1"/>
          <p:nvPr/>
        </p:nvSpPr>
        <p:spPr>
          <a:xfrm>
            <a:off x="39541" y="1339346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NPF (US) Survey: </a:t>
            </a:r>
            <a:r>
              <a:rPr lang="en-US" sz="2400" b="1" dirty="0" err="1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Paglahok</a:t>
            </a: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sa</a:t>
            </a: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Aktibidad</a:t>
            </a:r>
            <a:endParaRPr lang="en-US" sz="2400" b="1" dirty="0">
              <a:solidFill>
                <a:srgbClr val="3E1A57"/>
              </a:solidFill>
              <a:latin typeface="Calibri" panose="020F0502020204030204" pitchFamily="34" charset="0"/>
              <a:ea typeface="Montserrat Semi-Bold"/>
              <a:cs typeface="Calibri" panose="020F0502020204030204" pitchFamily="34" charset="0"/>
              <a:sym typeface="Montserrat Semi-Bold"/>
            </a:endParaRP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8DACF9D9-4F80-F741-459C-3F5F14130B1D}"/>
              </a:ext>
            </a:extLst>
          </p:cNvPr>
          <p:cNvSpPr txBox="1"/>
          <p:nvPr/>
        </p:nvSpPr>
        <p:spPr>
          <a:xfrm>
            <a:off x="511615" y="1779798"/>
            <a:ext cx="11231891" cy="110395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Mga pasyenteng may BSA ≤ 10%: ang kakayahang makilahok sa mga tungkulin at gawain, at ang pagkakasangkot ng mga high-impact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na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bahagi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 ng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katawan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, ay may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kaugnayan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 </a:t>
            </a:r>
          </a:p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(p &lt; 0.05) </a:t>
            </a:r>
          </a:p>
        </p:txBody>
      </p:sp>
      <p:sp>
        <p:nvSpPr>
          <p:cNvPr id="23" name="TextBox 26">
            <a:extLst>
              <a:ext uri="{FF2B5EF4-FFF2-40B4-BE49-F238E27FC236}">
                <a16:creationId xmlns:a16="http://schemas.microsoft.com/office/drawing/2014/main" id="{CB0A07C2-8969-2FFC-844A-FD430614AB7F}"/>
              </a:ext>
            </a:extLst>
          </p:cNvPr>
          <p:cNvSpPr txBox="1"/>
          <p:nvPr/>
        </p:nvSpPr>
        <p:spPr>
          <a:xfrm>
            <a:off x="633868" y="5740038"/>
            <a:ext cx="10922701" cy="61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b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Blauvelt A, et al. J Psoriasis Psoriatic Arthritis. 2023 Jul;8(3):100-106. doi: 10.1177/24755303231160683. Epub 2023 Mar 17.</a:t>
            </a:r>
          </a:p>
          <a:p>
            <a:pPr>
              <a:lnSpc>
                <a:spcPts val="2939"/>
              </a:lnSpc>
            </a:pPr>
            <a:r>
              <a:rPr lang="en-US" sz="2400" b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94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50EAD-C77C-D5F7-781D-9DF182846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C0B9A9-380E-3AE6-1CFD-1FF03542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C631C9BF-8F80-FC8C-1482-0D0C3321E141}"/>
              </a:ext>
            </a:extLst>
          </p:cNvPr>
          <p:cNvGrpSpPr/>
          <p:nvPr/>
        </p:nvGrpSpPr>
        <p:grpSpPr>
          <a:xfrm>
            <a:off x="429166" y="1332411"/>
            <a:ext cx="11349603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BDC7EF1-0A27-4F3D-DD65-73696FD6F414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E6A56CF9-7314-430E-D20A-AF341974A8C6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86020E8-18F6-CC47-6149-3F45F4CEA3D0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AD0A94-8795-2ED7-B148-D179B92E19CD}"/>
              </a:ext>
            </a:extLst>
          </p:cNvPr>
          <p:cNvSpPr/>
          <p:nvPr/>
        </p:nvSpPr>
        <p:spPr>
          <a:xfrm>
            <a:off x="429166" y="1778558"/>
            <a:ext cx="11349603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048ED8AE-9F97-57D8-41EF-58EC06E1C469}"/>
              </a:ext>
            </a:extLst>
          </p:cNvPr>
          <p:cNvGrpSpPr/>
          <p:nvPr/>
        </p:nvGrpSpPr>
        <p:grpSpPr>
          <a:xfrm>
            <a:off x="5184367" y="1984096"/>
            <a:ext cx="1821701" cy="1293975"/>
            <a:chOff x="0" y="0"/>
            <a:chExt cx="4988875" cy="3543652"/>
          </a:xfrm>
        </p:grpSpPr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80BDEF7-7E69-2B1D-3BC4-0C5AD4FAF2AA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19">
            <a:extLst>
              <a:ext uri="{FF2B5EF4-FFF2-40B4-BE49-F238E27FC236}">
                <a16:creationId xmlns:a16="http://schemas.microsoft.com/office/drawing/2014/main" id="{FA67EA2C-C511-EEC3-828D-31643503305D}"/>
              </a:ext>
            </a:extLst>
          </p:cNvPr>
          <p:cNvGrpSpPr/>
          <p:nvPr/>
        </p:nvGrpSpPr>
        <p:grpSpPr>
          <a:xfrm>
            <a:off x="5273818" y="2043646"/>
            <a:ext cx="1654027" cy="1174873"/>
            <a:chOff x="0" y="0"/>
            <a:chExt cx="4988875" cy="3543652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0CC59364-9C96-5424-1780-EE5844E66D38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3E1A57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Freeform 21">
            <a:extLst>
              <a:ext uri="{FF2B5EF4-FFF2-40B4-BE49-F238E27FC236}">
                <a16:creationId xmlns:a16="http://schemas.microsoft.com/office/drawing/2014/main" id="{A43DFF48-CBE5-8B0E-6994-EE351850DE88}"/>
              </a:ext>
            </a:extLst>
          </p:cNvPr>
          <p:cNvSpPr/>
          <p:nvPr/>
        </p:nvSpPr>
        <p:spPr>
          <a:xfrm>
            <a:off x="5532404" y="2097817"/>
            <a:ext cx="1125629" cy="1066533"/>
          </a:xfrm>
          <a:custGeom>
            <a:avLst/>
            <a:gdLst/>
            <a:ahLst/>
            <a:cxnLst/>
            <a:rect l="l" t="t" r="r" b="b"/>
            <a:pathLst>
              <a:path w="1688443" h="1599799">
                <a:moveTo>
                  <a:pt x="0" y="0"/>
                </a:moveTo>
                <a:lnTo>
                  <a:pt x="1688443" y="0"/>
                </a:lnTo>
                <a:lnTo>
                  <a:pt x="1688443" y="1599799"/>
                </a:lnTo>
                <a:lnTo>
                  <a:pt x="0" y="1599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F38EAFE0-95C1-E28D-D271-AFE3AC0881AD}"/>
              </a:ext>
            </a:extLst>
          </p:cNvPr>
          <p:cNvSpPr txBox="1"/>
          <p:nvPr/>
        </p:nvSpPr>
        <p:spPr>
          <a:xfrm>
            <a:off x="38757" y="1347781"/>
            <a:ext cx="12112919" cy="30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Hinihikayat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ang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Industriya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na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Isama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ang Bagong IPC Classification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sa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mga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Hinaharap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na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Clinical Trials </a:t>
            </a:r>
            <a:endParaRPr lang="en-US" sz="2000" b="1" dirty="0">
              <a:solidFill>
                <a:srgbClr val="3E1A57"/>
              </a:solidFill>
              <a:latin typeface="Calibri"/>
              <a:ea typeface="Montserrat Semi-Bold"/>
              <a:cs typeface="Calibri"/>
            </a:endParaRP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5DF91DE0-EC5F-5A0B-0018-CC7973285CE2}"/>
              </a:ext>
            </a:extLst>
          </p:cNvPr>
          <p:cNvSpPr txBox="1"/>
          <p:nvPr/>
        </p:nvSpPr>
        <p:spPr>
          <a:xfrm>
            <a:off x="429166" y="3647259"/>
            <a:ext cx="11349603" cy="32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Mga</a:t>
            </a:r>
            <a:r>
              <a:rPr lang="en-US" sz="3200" b="1" dirty="0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 Bagong Clinical Trials Na </a:t>
            </a:r>
            <a:r>
              <a:rPr lang="en-US" sz="3200" b="1" dirty="0" err="1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Gumagamit</a:t>
            </a:r>
            <a:r>
              <a:rPr lang="en-US" sz="3200" b="1" dirty="0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 ng Bagong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95965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77038-F64D-8A2E-33C5-011D582BD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AB3FE24-7DEE-372A-2EBD-44924CFA8089}"/>
              </a:ext>
            </a:extLst>
          </p:cNvPr>
          <p:cNvSpPr/>
          <p:nvPr/>
        </p:nvSpPr>
        <p:spPr>
          <a:xfrm>
            <a:off x="493699" y="1778559"/>
            <a:ext cx="11203038" cy="43313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2C584E-1049-86B8-54EC-E91C8C597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208832"/>
              </p:ext>
            </p:extLst>
          </p:nvPr>
        </p:nvGraphicFramePr>
        <p:xfrm>
          <a:off x="606586" y="2170675"/>
          <a:ext cx="10977259" cy="388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654">
                  <a:extLst>
                    <a:ext uri="{9D8B030D-6E8A-4147-A177-3AD203B41FA5}">
                      <a16:colId xmlns:a16="http://schemas.microsoft.com/office/drawing/2014/main" val="1124860366"/>
                    </a:ext>
                  </a:extLst>
                </a:gridCol>
                <a:gridCol w="8770605">
                  <a:extLst>
                    <a:ext uri="{9D8B030D-6E8A-4147-A177-3AD203B41FA5}">
                      <a16:colId xmlns:a16="http://schemas.microsoft.com/office/drawing/2014/main" val="2895409685"/>
                    </a:ext>
                  </a:extLst>
                </a:gridCol>
              </a:tblGrid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IXORA-Q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Ixekizumab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para </a:t>
                      </a:r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sa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mga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pasyente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na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may moderate to severe genital psoriasis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51762"/>
                  </a:ext>
                </a:extLst>
              </a:tr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DISCREET 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Apremilast </a:t>
                      </a:r>
                      <a:r>
                        <a:rPr lang="en-US" sz="15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para sa mga pasyente na may </a:t>
                      </a:r>
                      <a:r>
                        <a:rPr lang="en-US" sz="150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moderate to severe genital psoriasis</a:t>
                      </a:r>
                      <a:endParaRPr lang="en-US" sz="15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418353"/>
                  </a:ext>
                </a:extLst>
              </a:tr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G-PLUS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Guselkumab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para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mga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pasyente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may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 non-pustular palmoplantar psoriasis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294934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REACH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Adalimumab 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para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mga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pasyente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may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 moderate to severe chronic plaque psoriasis ng </a:t>
                      </a:r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kamay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at </a:t>
                      </a:r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paa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19193"/>
                  </a:ext>
                </a:extLst>
              </a:tr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GESTURE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Secukinumab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para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mga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pasyente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may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 palmoplantar psoriasis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738114"/>
                  </a:ext>
                </a:extLst>
              </a:tr>
              <a:tr h="456537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 err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IMMprint</a:t>
                      </a:r>
                      <a:r>
                        <a:rPr lang="en-US" sz="15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Risankizumab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para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mga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pasyente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may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 moderate to severe plaque psoriasis </a:t>
                      </a:r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na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mayroong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kasamang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non-pustular palmoplantar psoriasis</a:t>
                      </a: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115910"/>
                  </a:ext>
                </a:extLst>
              </a:tr>
              <a:tr h="336497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STYLE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Apremilast </a:t>
                      </a:r>
                      <a:r>
                        <a:rPr lang="en-US" sz="15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para sa mga pasyente na may</a:t>
                      </a:r>
                      <a:r>
                        <a:rPr lang="en-US" sz="150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 moderate to severe plaque psoriasis ng anit</a:t>
                      </a:r>
                      <a:endParaRPr lang="en-US" sz="15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683912"/>
                  </a:ext>
                </a:extLst>
              </a:tr>
              <a:tr h="682718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 err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Secukinumab</a:t>
                      </a:r>
                      <a:r>
                        <a:rPr lang="en-US" sz="15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</a:p>
                    <a:p>
                      <a:pPr algn="l" fontAlgn="t"/>
                      <a:r>
                        <a:rPr lang="en-US" sz="15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Patients with Scalp Psoriasis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Secukinumab  </a:t>
                      </a:r>
                      <a:r>
                        <a:rPr lang="en-US" sz="15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para sa mga pasyente na may</a:t>
                      </a:r>
                      <a:r>
                        <a:rPr lang="en-US" sz="150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 moderate to severe psoriasis ng anit </a:t>
                      </a:r>
                      <a:endParaRPr lang="en-US" sz="15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23066"/>
                  </a:ext>
                </a:extLst>
              </a:tr>
              <a:tr h="405738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PSORIATYK SCALP 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Deucravacitinib </a:t>
                      </a:r>
                      <a:r>
                        <a:rPr lang="en-US" sz="15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para sa mga pasyente na may</a:t>
                      </a:r>
                      <a:r>
                        <a:rPr lang="en-US" sz="150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 psoriasis ng anit</a:t>
                      </a:r>
                      <a:endParaRPr lang="en-US" sz="15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982748"/>
                  </a:ext>
                </a:extLst>
              </a:tr>
              <a:tr h="23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SPECTREM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Guselkumab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para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mga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pasyente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may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mababang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BSA at </a:t>
                      </a:r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pagkakaapekto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ng high-impact </a:t>
                      </a:r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na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bahagi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ng </a:t>
                      </a:r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katawan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26884"/>
                  </a:ext>
                </a:extLst>
              </a:tr>
              <a:tr h="336497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GULLIVER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Guselkumab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para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mga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pasyente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5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</a:t>
                      </a: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may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 facial (FP) at genital psoriasis (GP)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02" marR="4502" marT="4502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688889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2BDD5626-9647-9341-A89F-970AF76A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B07D8D70-3DC6-BB08-5BC4-5D1714FE0899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A02359C-C289-4242-CEA8-1B92B0842E82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A097CD98-878A-DB3D-A010-BC69C3A60D81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D12106D-929C-730E-07EB-DB86595D9DE4}"/>
              </a:ext>
            </a:extLst>
          </p:cNvPr>
          <p:cNvSpPr txBox="1"/>
          <p:nvPr/>
        </p:nvSpPr>
        <p:spPr>
          <a:xfrm>
            <a:off x="577722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5D3FB85A-D3AD-BB9A-ADE0-4CE497C29935}"/>
              </a:ext>
            </a:extLst>
          </p:cNvPr>
          <p:cNvSpPr txBox="1"/>
          <p:nvPr/>
        </p:nvSpPr>
        <p:spPr>
          <a:xfrm>
            <a:off x="38757" y="1332411"/>
            <a:ext cx="12112919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376"/>
              </a:lnSpc>
            </a:pP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Mga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Industry-Conducted Multiple Clinical Trials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ukol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sa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High-impact, Low BSA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na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mga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pasyente</a:t>
            </a:r>
            <a:endParaRPr lang="en-US" sz="2000" b="1" dirty="0">
              <a:solidFill>
                <a:srgbClr val="3E1A57"/>
              </a:solidFill>
              <a:latin typeface="Calibri"/>
              <a:ea typeface="Montserrat Semi-Bold"/>
              <a:cs typeface="Calibri"/>
              <a:sym typeface="Montserrat Semi-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8A29B-4B63-6A72-F5D1-EB04EC53B77B}"/>
              </a:ext>
            </a:extLst>
          </p:cNvPr>
          <p:cNvSpPr txBox="1"/>
          <p:nvPr/>
        </p:nvSpPr>
        <p:spPr>
          <a:xfrm>
            <a:off x="580828" y="1791295"/>
            <a:ext cx="885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C97C8-DA50-F1C9-9D4F-0653599B9D85}"/>
              </a:ext>
            </a:extLst>
          </p:cNvPr>
          <p:cNvSpPr txBox="1"/>
          <p:nvPr/>
        </p:nvSpPr>
        <p:spPr>
          <a:xfrm>
            <a:off x="2780969" y="1802428"/>
            <a:ext cx="3574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AND STUDY POPULATION</a:t>
            </a:r>
          </a:p>
        </p:txBody>
      </p:sp>
    </p:spTree>
    <p:extLst>
      <p:ext uri="{BB962C8B-B14F-4D97-AF65-F5344CB8AC3E}">
        <p14:creationId xmlns:p14="http://schemas.microsoft.com/office/powerpoint/2010/main" val="383513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8C216-008F-FA70-1B82-75F5C8B92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17B8CF-80B6-16D6-6D30-01B057C15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642689FA-2B19-A2FB-912C-FC3A96F39D66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95345F5-A412-AE16-D422-6E407523CC87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5FF37FF3-A1CC-E6E5-996D-3E7504647B2E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8461F11-1130-3E95-0AEE-D5026FB557F5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1AF5EA-91BD-7D16-0BCD-64891DBD3F3A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ACB52F91-BFC7-6DAF-032D-9F23EF3A7B1E}"/>
              </a:ext>
            </a:extLst>
          </p:cNvPr>
          <p:cNvGrpSpPr/>
          <p:nvPr/>
        </p:nvGrpSpPr>
        <p:grpSpPr>
          <a:xfrm>
            <a:off x="5184367" y="1984096"/>
            <a:ext cx="1821701" cy="1293975"/>
            <a:chOff x="0" y="0"/>
            <a:chExt cx="4988875" cy="3543652"/>
          </a:xfrm>
        </p:grpSpPr>
        <p:sp>
          <p:nvSpPr>
            <p:cNvPr id="3" name="Freeform 18">
              <a:extLst>
                <a:ext uri="{FF2B5EF4-FFF2-40B4-BE49-F238E27FC236}">
                  <a16:creationId xmlns:a16="http://schemas.microsoft.com/office/drawing/2014/main" id="{2A1D7D0E-3A39-04FB-21E0-7750AD4DC0A4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23">
            <a:extLst>
              <a:ext uri="{FF2B5EF4-FFF2-40B4-BE49-F238E27FC236}">
                <a16:creationId xmlns:a16="http://schemas.microsoft.com/office/drawing/2014/main" id="{1807BB0B-4481-F29F-10BF-73BA3C501156}"/>
              </a:ext>
            </a:extLst>
          </p:cNvPr>
          <p:cNvSpPr txBox="1"/>
          <p:nvPr/>
        </p:nvSpPr>
        <p:spPr>
          <a:xfrm>
            <a:off x="38757" y="1335211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Pagsalin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ng Bagong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Klasipikasyon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sa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National Treatment Guidelines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648DA9D4-CF28-82FD-3CCE-1CD9C98FEA01}"/>
              </a:ext>
            </a:extLst>
          </p:cNvPr>
          <p:cNvSpPr txBox="1"/>
          <p:nvPr/>
        </p:nvSpPr>
        <p:spPr>
          <a:xfrm>
            <a:off x="494481" y="3547262"/>
            <a:ext cx="11349603" cy="32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Pagsama</a:t>
            </a:r>
            <a:r>
              <a:rPr lang="en-US" sz="3200" b="1" dirty="0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3200" b="1" dirty="0" err="1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sa</a:t>
            </a:r>
            <a:r>
              <a:rPr lang="en-US" sz="3200" b="1" dirty="0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3200" b="1" dirty="0" err="1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mga</a:t>
            </a:r>
            <a:r>
              <a:rPr lang="en-US" sz="3200" b="1" dirty="0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 Treatment Guidelines</a:t>
            </a: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AC2D0A71-670D-F246-544B-E0E6A8A3CC06}"/>
              </a:ext>
            </a:extLst>
          </p:cNvPr>
          <p:cNvGrpSpPr/>
          <p:nvPr/>
        </p:nvGrpSpPr>
        <p:grpSpPr>
          <a:xfrm>
            <a:off x="5273818" y="2043646"/>
            <a:ext cx="1654027" cy="1174873"/>
            <a:chOff x="0" y="0"/>
            <a:chExt cx="4988875" cy="3543652"/>
          </a:xfrm>
        </p:grpSpPr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361042B7-BF27-5112-F652-ECF5CE4DF4A7}"/>
                </a:ext>
              </a:extLst>
            </p:cNvPr>
            <p:cNvSpPr/>
            <p:nvPr/>
          </p:nvSpPr>
          <p:spPr>
            <a:xfrm>
              <a:off x="0" y="0"/>
              <a:ext cx="4988875" cy="3543652"/>
            </a:xfrm>
            <a:custGeom>
              <a:avLst/>
              <a:gdLst/>
              <a:ahLst/>
              <a:cxnLst/>
              <a:rect l="l" t="t" r="r" b="b"/>
              <a:pathLst>
                <a:path w="4988875" h="3543652">
                  <a:moveTo>
                    <a:pt x="468407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38852"/>
                  </a:lnTo>
                  <a:cubicBezTo>
                    <a:pt x="0" y="3407762"/>
                    <a:pt x="135890" y="3543652"/>
                    <a:pt x="304800" y="3543652"/>
                  </a:cubicBezTo>
                  <a:lnTo>
                    <a:pt x="4684075" y="3543652"/>
                  </a:lnTo>
                  <a:cubicBezTo>
                    <a:pt x="4852985" y="3543652"/>
                    <a:pt x="4988875" y="3407762"/>
                    <a:pt x="4988875" y="3238852"/>
                  </a:cubicBezTo>
                  <a:lnTo>
                    <a:pt x="4988875" y="304800"/>
                  </a:lnTo>
                  <a:cubicBezTo>
                    <a:pt x="4988875" y="135890"/>
                    <a:pt x="4852985" y="0"/>
                    <a:pt x="4684075" y="0"/>
                  </a:cubicBezTo>
                  <a:close/>
                </a:path>
              </a:pathLst>
            </a:custGeom>
            <a:solidFill>
              <a:srgbClr val="3E1A57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Freeform 21">
            <a:extLst>
              <a:ext uri="{FF2B5EF4-FFF2-40B4-BE49-F238E27FC236}">
                <a16:creationId xmlns:a16="http://schemas.microsoft.com/office/drawing/2014/main" id="{B0F61BE1-CBF9-C5F0-2D85-690CCC8A5F4A}"/>
              </a:ext>
            </a:extLst>
          </p:cNvPr>
          <p:cNvSpPr/>
          <p:nvPr/>
        </p:nvSpPr>
        <p:spPr>
          <a:xfrm>
            <a:off x="5685011" y="2143430"/>
            <a:ext cx="831640" cy="997469"/>
          </a:xfrm>
          <a:custGeom>
            <a:avLst/>
            <a:gdLst/>
            <a:ahLst/>
            <a:cxnLst/>
            <a:rect l="l" t="t" r="r" b="b"/>
            <a:pathLst>
              <a:path w="1247460" h="1496204">
                <a:moveTo>
                  <a:pt x="0" y="0"/>
                </a:moveTo>
                <a:lnTo>
                  <a:pt x="1247460" y="0"/>
                </a:lnTo>
                <a:lnTo>
                  <a:pt x="1247460" y="1496204"/>
                </a:lnTo>
                <a:lnTo>
                  <a:pt x="0" y="1496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86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F5366-FC2E-9E5A-05F3-AEBE58996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56972E-77D3-3559-3F3E-4613D8C2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FA0BE2-1C02-0C26-6479-63D3DCB7AD92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AC6A2B-3746-DCA3-FCF8-EF05B1386BE0}"/>
              </a:ext>
            </a:extLst>
          </p:cNvPr>
          <p:cNvSpPr/>
          <p:nvPr/>
        </p:nvSpPr>
        <p:spPr>
          <a:xfrm>
            <a:off x="261257" y="1778558"/>
            <a:ext cx="11665132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D2D89D3C-37EF-E5C7-CCA0-8990F00C3C50}"/>
              </a:ext>
            </a:extLst>
          </p:cNvPr>
          <p:cNvSpPr txBox="1"/>
          <p:nvPr/>
        </p:nvSpPr>
        <p:spPr>
          <a:xfrm>
            <a:off x="639480" y="2211411"/>
            <a:ext cx="7358300" cy="2953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Germany – 2011; </a:t>
            </a:r>
            <a:r>
              <a:rPr lang="en-US" sz="24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na</a:t>
            </a: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-update </a:t>
            </a:r>
            <a:r>
              <a:rPr lang="en-US" sz="24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noong</a:t>
            </a: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2024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Europe (NICE) – 2012; </a:t>
            </a:r>
            <a:r>
              <a:rPr lang="en-US" sz="24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na</a:t>
            </a: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-update </a:t>
            </a:r>
            <a:r>
              <a:rPr lang="en-US" sz="24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noong</a:t>
            </a: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2017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Spain – 2016 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Italy – 2017 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Colombia – 2018; </a:t>
            </a:r>
            <a:r>
              <a:rPr lang="en-US" sz="24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na</a:t>
            </a: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-update </a:t>
            </a:r>
            <a:r>
              <a:rPr lang="en-US" sz="2400" b="1" dirty="0" err="1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noong</a:t>
            </a: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 2022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France – 2019 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United States – 2019 </a:t>
            </a: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b="1" dirty="0">
              <a:solidFill>
                <a:srgbClr val="F1BE48"/>
              </a:solidFill>
              <a:latin typeface="Calibri" panose="020F0502020204030204" pitchFamily="34" charset="0"/>
              <a:ea typeface="Montserrat Bold"/>
              <a:cs typeface="Calibri" panose="020F0502020204030204" pitchFamily="34" charset="0"/>
              <a:sym typeface="Montserrat Bold"/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B48D48DB-FD61-3B45-8D7A-C12B14D3395A}"/>
              </a:ext>
            </a:extLst>
          </p:cNvPr>
          <p:cNvGrpSpPr/>
          <p:nvPr/>
        </p:nvGrpSpPr>
        <p:grpSpPr>
          <a:xfrm>
            <a:off x="261257" y="1332411"/>
            <a:ext cx="11665132" cy="379003"/>
            <a:chOff x="0" y="-35730"/>
            <a:chExt cx="4425892" cy="318238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A543719-BC82-1343-A52F-8B448E9F374B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062ED3B0-7C88-F345-9A27-99C6D7D54696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TextBox 17">
            <a:extLst>
              <a:ext uri="{FF2B5EF4-FFF2-40B4-BE49-F238E27FC236}">
                <a16:creationId xmlns:a16="http://schemas.microsoft.com/office/drawing/2014/main" id="{D305CF61-E3E7-3A43-898D-B9F7C1C86FF7}"/>
              </a:ext>
            </a:extLst>
          </p:cNvPr>
          <p:cNvSpPr txBox="1"/>
          <p:nvPr/>
        </p:nvSpPr>
        <p:spPr>
          <a:xfrm>
            <a:off x="38758" y="1356416"/>
            <a:ext cx="121129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376"/>
              </a:lnSpc>
            </a:pPr>
            <a:r>
              <a:rPr lang="en-US" sz="20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National &amp; Regional Guidelines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na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Nagsama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ng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mga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Komponent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ng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Depinisyon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ng  IPC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Bago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ang Delphi</a:t>
            </a:r>
          </a:p>
        </p:txBody>
      </p:sp>
    </p:spTree>
    <p:extLst>
      <p:ext uri="{BB962C8B-B14F-4D97-AF65-F5344CB8AC3E}">
        <p14:creationId xmlns:p14="http://schemas.microsoft.com/office/powerpoint/2010/main" val="1324781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A1CB6-CDA7-B476-B54B-7B5B8E8A4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3">
            <a:extLst>
              <a:ext uri="{FF2B5EF4-FFF2-40B4-BE49-F238E27FC236}">
                <a16:creationId xmlns:a16="http://schemas.microsoft.com/office/drawing/2014/main" id="{3361A6B9-8CE3-B0A1-0E17-1A82C59A1B57}"/>
              </a:ext>
            </a:extLst>
          </p:cNvPr>
          <p:cNvGrpSpPr/>
          <p:nvPr/>
        </p:nvGrpSpPr>
        <p:grpSpPr>
          <a:xfrm>
            <a:off x="261257" y="1332411"/>
            <a:ext cx="11665132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AF33AFB-115B-F1AF-FF17-C6E18358BDE0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830FF201-E4EC-D96C-E3CC-0BE98C13422F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7">
            <a:extLst>
              <a:ext uri="{FF2B5EF4-FFF2-40B4-BE49-F238E27FC236}">
                <a16:creationId xmlns:a16="http://schemas.microsoft.com/office/drawing/2014/main" id="{70E60A97-4449-AF26-1CFF-DD07C0A3CDB4}"/>
              </a:ext>
            </a:extLst>
          </p:cNvPr>
          <p:cNvSpPr txBox="1"/>
          <p:nvPr/>
        </p:nvSpPr>
        <p:spPr>
          <a:xfrm>
            <a:off x="38758" y="1356416"/>
            <a:ext cx="121129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376"/>
              </a:lnSpc>
            </a:pPr>
            <a:r>
              <a:rPr lang="en-US" sz="20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National &amp; Regional Guidelines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na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Nagsama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ng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mga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Komponent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ng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depinisyon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ng  IPC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mula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pa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nung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Delphi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BD3966-FAE2-BCD0-283E-F009B934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58A850-EC23-2EA4-6615-3B3FBBB2B47D}"/>
              </a:ext>
            </a:extLst>
          </p:cNvPr>
          <p:cNvSpPr txBox="1"/>
          <p:nvPr/>
        </p:nvSpPr>
        <p:spPr>
          <a:xfrm>
            <a:off x="577722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CF5AA0-C3D4-42F9-67F3-69584FF423FB}"/>
              </a:ext>
            </a:extLst>
          </p:cNvPr>
          <p:cNvSpPr/>
          <p:nvPr/>
        </p:nvSpPr>
        <p:spPr>
          <a:xfrm>
            <a:off x="261257" y="1778558"/>
            <a:ext cx="11665132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76286028-FFB9-04AE-B433-167EF1AF7D4D}"/>
              </a:ext>
            </a:extLst>
          </p:cNvPr>
          <p:cNvSpPr txBox="1"/>
          <p:nvPr/>
        </p:nvSpPr>
        <p:spPr>
          <a:xfrm>
            <a:off x="639480" y="2211411"/>
            <a:ext cx="10861354" cy="2231124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United Kingdom – 2020 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Europe (EDF) – 2020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Mexico – 2021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Thailand – 2022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Denmark – 2023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Korea – 2023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Australia – 2023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Finland – 2024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1BE48"/>
                </a:solidFill>
                <a:latin typeface="Calibri" panose="020F0502020204030204" pitchFamily="34" charset="0"/>
                <a:ea typeface="Montserrat Bold"/>
                <a:cs typeface="Calibri" panose="020F0502020204030204" pitchFamily="34" charset="0"/>
                <a:sym typeface="Montserrat Bold"/>
              </a:rPr>
              <a:t>Japan – 2024</a:t>
            </a:r>
          </a:p>
          <a:p>
            <a:pPr marL="453413" lvl="1" indent="-226706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endParaRPr lang="en-US" sz="2400" b="1" dirty="0">
              <a:solidFill>
                <a:srgbClr val="F1BE48"/>
              </a:solidFill>
              <a:latin typeface="Calibri" panose="020F0502020204030204" pitchFamily="34" charset="0"/>
              <a:ea typeface="Montserrat Bold"/>
              <a:cs typeface="Calibri" panose="020F0502020204030204" pitchFamily="34" charset="0"/>
              <a:sym typeface="Montserrat Bold"/>
            </a:endParaRPr>
          </a:p>
          <a:p>
            <a:pPr>
              <a:lnSpc>
                <a:spcPts val="2939"/>
              </a:lnSpc>
              <a:buClr>
                <a:schemeClr val="bg1"/>
              </a:buClr>
            </a:pPr>
            <a:endParaRPr lang="en-US" sz="2400" b="1" dirty="0">
              <a:solidFill>
                <a:srgbClr val="F1BE48"/>
              </a:solidFill>
              <a:latin typeface="Calibri" panose="020F0502020204030204" pitchFamily="34" charset="0"/>
              <a:ea typeface="Montserrat Bold"/>
              <a:cs typeface="Calibri" panose="020F0502020204030204" pitchFamily="34" charset="0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61389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902E4-1C80-9E5B-548A-900ED8FFE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0E21F8-3B29-B4CD-9A07-75061FEF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b="1" dirty="0">
              <a:solidFill>
                <a:srgbClr val="FEFFFF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0B146DE0-1F0F-CBD5-EAE9-113F6F00A716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D6AA2F9-593B-0BFF-F966-3C54FDFD036A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9E46BD65-4802-C1FD-023A-FF97CEBAF4FB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AAAC75-9DDE-E9CF-2D6C-5D37A9CD37C3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4ECB4E-9950-8E63-E7A7-865068193E1B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7C473-4535-0E7F-D4EC-7F7E7D48BF63}"/>
              </a:ext>
            </a:extLst>
          </p:cNvPr>
          <p:cNvSpPr txBox="1"/>
          <p:nvPr/>
        </p:nvSpPr>
        <p:spPr>
          <a:xfrm>
            <a:off x="38756" y="1341229"/>
            <a:ext cx="12112919" cy="30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Pangkalahatang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ideya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at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Layunin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: Mga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Obhetibo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ng Delphi Study para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sa</a:t>
            </a:r>
            <a:r>
              <a:rPr lang="en-US" sz="20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Reclassification ng </a:t>
            </a:r>
            <a:r>
              <a:rPr lang="en-US" sz="20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Kalubhaan</a:t>
            </a:r>
            <a:endParaRPr lang="en-US" sz="2000" b="1" dirty="0">
              <a:solidFill>
                <a:srgbClr val="3E1A57"/>
              </a:solidFill>
              <a:latin typeface="Calibri" panose="020F0502020204030204" pitchFamily="34" charset="0"/>
              <a:ea typeface="Montserrat Semi-Bold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FE9E9-0959-FB9F-A6CB-E78F84F406CF}"/>
              </a:ext>
            </a:extLst>
          </p:cNvPr>
          <p:cNvSpPr txBox="1"/>
          <p:nvPr/>
        </p:nvSpPr>
        <p:spPr>
          <a:xfrm>
            <a:off x="588966" y="2178174"/>
            <a:ext cx="11012501" cy="296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 err="1">
                <a:solidFill>
                  <a:srgbClr val="F1BE48"/>
                </a:solidFill>
                <a:latin typeface="Calibri"/>
                <a:cs typeface="Calibri"/>
                <a:sym typeface="Montserrat Bold"/>
              </a:rPr>
              <a:t>Pasimplehin</a:t>
            </a:r>
            <a:r>
              <a:rPr lang="en-US" sz="2400" b="1" dirty="0">
                <a:solidFill>
                  <a:srgbClr val="F1BE48"/>
                </a:solidFill>
                <a:latin typeface="Calibri"/>
                <a:cs typeface="Calibri"/>
                <a:sym typeface="Montserrat Bold"/>
              </a:rPr>
              <a:t> </a:t>
            </a:r>
            <a:r>
              <a:rPr lang="en-US" sz="2400" b="1" dirty="0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ang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klasipikasyon</a:t>
            </a:r>
            <a:r>
              <a:rPr lang="en-US" sz="2400" b="1" dirty="0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,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upang</a:t>
            </a:r>
            <a:r>
              <a:rPr lang="en-US" sz="2400" b="1" dirty="0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ito'y</a:t>
            </a:r>
            <a:r>
              <a:rPr lang="en-US" sz="2400" b="1" dirty="0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maging</a:t>
            </a:r>
            <a:r>
              <a:rPr lang="en-US" sz="2400" b="1" dirty="0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angkop</a:t>
            </a:r>
            <a:r>
              <a:rPr lang="en-US" sz="2400" b="1" dirty="0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sa</a:t>
            </a:r>
            <a:r>
              <a:rPr lang="en-US" sz="2400" b="1" dirty="0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kasalukuyang</a:t>
            </a:r>
            <a:r>
              <a:rPr lang="en-US" sz="2400" b="1" dirty="0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paggamit</a:t>
            </a:r>
            <a:r>
              <a:rPr lang="en-US" sz="2400" b="1" dirty="0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sa</a:t>
            </a:r>
            <a:r>
              <a:rPr lang="en-US" sz="2400" b="1" dirty="0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klinika</a:t>
            </a:r>
            <a:r>
              <a:rPr lang="en-US" sz="2400" b="1" dirty="0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 at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sa</a:t>
            </a:r>
            <a:r>
              <a:rPr lang="en-US" sz="2400" b="1" dirty="0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hinaharap</a:t>
            </a:r>
            <a:r>
              <a:rPr lang="en-US" sz="2400" b="1" dirty="0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 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na</a:t>
            </a:r>
            <a:r>
              <a:rPr lang="en-US" sz="2400" b="1" dirty="0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mga</a:t>
            </a:r>
            <a:r>
              <a:rPr lang="en-US" sz="2400" b="1" dirty="0">
                <a:solidFill>
                  <a:srgbClr val="FEFFFF"/>
                </a:solidFill>
                <a:latin typeface="Calibri"/>
                <a:cs typeface="Calibri"/>
                <a:sym typeface="Montserrat Bold"/>
              </a:rPr>
              <a:t> clinical trials</a:t>
            </a:r>
          </a:p>
          <a:p>
            <a:pPr marL="453390" lvl="1" indent="-226695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endParaRPr lang="en-US" sz="2400" b="1" dirty="0">
              <a:solidFill>
                <a:srgbClr val="FEFFFF"/>
              </a:solidFill>
              <a:latin typeface="Calibri"/>
              <a:ea typeface="Calibri"/>
              <a:cs typeface="Calibri"/>
            </a:endParaRPr>
          </a:p>
          <a:p>
            <a:pPr marL="453390" lvl="1" indent="-226695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 err="1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Isaalang-alang</a:t>
            </a:r>
            <a:r>
              <a:rPr lang="en-US" sz="2400" b="1" dirty="0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 ang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paggamit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sa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aktuwal</a:t>
            </a:r>
            <a:r>
              <a:rPr lang="en-US" sz="2400" b="1" dirty="0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na</a:t>
            </a:r>
            <a:r>
              <a:rPr lang="en-US" sz="2400" b="1" dirty="0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mga</a:t>
            </a:r>
            <a:r>
              <a:rPr lang="en-US" sz="2400" b="1" dirty="0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 biologic at systemic therapy</a:t>
            </a:r>
          </a:p>
          <a:p>
            <a:pPr marL="453390" lvl="1" indent="-226695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endParaRPr lang="en-US" sz="2400" b="1" dirty="0">
              <a:solidFill>
                <a:srgbClr val="FEFFFF"/>
              </a:solidFill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  <a:p>
            <a:pPr marL="453390" lvl="1" indent="-226695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I-update ang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mga</a:t>
            </a:r>
            <a:r>
              <a:rPr lang="en-US" sz="2400" b="1" dirty="0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alituntunin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ng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pangangalaga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(guidelines of care)</a:t>
            </a:r>
          </a:p>
          <a:p>
            <a:pPr marL="453390" lvl="1" indent="-226695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endParaRPr lang="en-US" sz="2400" b="1" dirty="0">
              <a:solidFill>
                <a:srgbClr val="FEFFFF"/>
              </a:solidFill>
              <a:latin typeface="Calibri"/>
              <a:ea typeface="Calibri"/>
              <a:cs typeface="Calibri"/>
            </a:endParaRPr>
          </a:p>
          <a:p>
            <a:pPr marL="453390" lvl="1" indent="-226695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 err="1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Magkaroon</a:t>
            </a:r>
            <a:r>
              <a:rPr lang="en-US" sz="2400" b="1" dirty="0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 ng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impluwensiya</a:t>
            </a:r>
            <a:r>
              <a:rPr lang="en-US" sz="2400" b="1" dirty="0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sa</a:t>
            </a:r>
            <a:r>
              <a:rPr lang="en-US" sz="2400" b="1" dirty="0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mga</a:t>
            </a:r>
            <a:r>
              <a:rPr lang="en-US" sz="2400" b="1" dirty="0">
                <a:solidFill>
                  <a:srgbClr val="FE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tagapagbayad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(payors)</a:t>
            </a:r>
          </a:p>
        </p:txBody>
      </p:sp>
    </p:spTree>
    <p:extLst>
      <p:ext uri="{BB962C8B-B14F-4D97-AF65-F5344CB8AC3E}">
        <p14:creationId xmlns:p14="http://schemas.microsoft.com/office/powerpoint/2010/main" val="2442353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40ED3-14E3-4762-974B-3D33FA997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508686-855D-064C-0850-7A52A3B3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96F5B53F-228B-157C-FFBE-076960EB90DF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E295E94-6DA2-4621-893F-7097B3945706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2AAF6D68-279A-5A0A-9721-3C805764CB99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0F1E91-695C-2770-39E6-7B62B3EDD58E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E6E607-4718-2535-45CA-7A5FF35C9554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0BADAE72-1623-114F-DA97-4985BCDA3542}"/>
              </a:ext>
            </a:extLst>
          </p:cNvPr>
          <p:cNvSpPr txBox="1"/>
          <p:nvPr/>
        </p:nvSpPr>
        <p:spPr>
          <a:xfrm>
            <a:off x="38758" y="1348528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Konklusyon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at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mga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Direksiyong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Panghinaharap</a:t>
            </a:r>
            <a:endParaRPr lang="en-US" sz="2400" b="1" dirty="0" err="1">
              <a:solidFill>
                <a:srgbClr val="3E1A57"/>
              </a:solidFill>
              <a:latin typeface="Calibri" panose="020F0502020204030204" pitchFamily="34" charset="0"/>
              <a:ea typeface="Montserrat Semi-Bold"/>
              <a:cs typeface="Calibri" panose="020F0502020204030204" pitchFamily="34" charset="0"/>
              <a:sym typeface="Montserrat Semi-Bold"/>
            </a:endParaRP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1BC9DDA2-4347-4F66-385C-87A16C1DB0D9}"/>
              </a:ext>
            </a:extLst>
          </p:cNvPr>
          <p:cNvSpPr txBox="1"/>
          <p:nvPr/>
        </p:nvSpPr>
        <p:spPr>
          <a:xfrm>
            <a:off x="583500" y="3583758"/>
            <a:ext cx="10922701" cy="2001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spcAft>
                <a:spcPts val="12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Patuloy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na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Pananaliksik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Ipinagpapatuloy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pagsusuri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pamantayan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kalubhaan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habang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lumilitaw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bagong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datos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.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</a:endParaRPr>
          </a:p>
          <a:p>
            <a:pPr marL="453390" lvl="1" indent="-226695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 Bold"/>
              </a:rPr>
              <a:t>Pananawagan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"/>
              </a:rPr>
              <a:t> para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"/>
              </a:rPr>
              <a:t>Aksyon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Paggamit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bagong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pamantayang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konsensus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clinical practice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upang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mapabuti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kinalabasan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pasyente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at ma-standardize and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pangangalaga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antas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pandaigdigan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o global. 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</a:endParaRP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947C0353-E443-FAD5-D3AC-FA8E70A32902}"/>
              </a:ext>
            </a:extLst>
          </p:cNvPr>
          <p:cNvGrpSpPr/>
          <p:nvPr/>
        </p:nvGrpSpPr>
        <p:grpSpPr>
          <a:xfrm>
            <a:off x="4975918" y="1997416"/>
            <a:ext cx="2249827" cy="1226297"/>
            <a:chOff x="0" y="0"/>
            <a:chExt cx="4499655" cy="2452594"/>
          </a:xfrm>
        </p:grpSpPr>
        <p:grpSp>
          <p:nvGrpSpPr>
            <p:cNvPr id="5" name="Group 22">
              <a:extLst>
                <a:ext uri="{FF2B5EF4-FFF2-40B4-BE49-F238E27FC236}">
                  <a16:creationId xmlns:a16="http://schemas.microsoft.com/office/drawing/2014/main" id="{18B55EC9-D7C4-BF6F-45D4-4CD7B45992D8}"/>
                </a:ext>
              </a:extLst>
            </p:cNvPr>
            <p:cNvGrpSpPr/>
            <p:nvPr/>
          </p:nvGrpSpPr>
          <p:grpSpPr>
            <a:xfrm>
              <a:off x="0" y="0"/>
              <a:ext cx="4499655" cy="2452594"/>
              <a:chOff x="0" y="0"/>
              <a:chExt cx="4240613" cy="2311400"/>
            </a:xfrm>
          </p:grpSpPr>
          <p:sp>
            <p:nvSpPr>
              <p:cNvPr id="10" name="Freeform 23">
                <a:extLst>
                  <a:ext uri="{FF2B5EF4-FFF2-40B4-BE49-F238E27FC236}">
                    <a16:creationId xmlns:a16="http://schemas.microsoft.com/office/drawing/2014/main" id="{9F796F41-3BDF-7FD9-0553-8048E012A55C}"/>
                  </a:ext>
                </a:extLst>
              </p:cNvPr>
              <p:cNvSpPr/>
              <p:nvPr/>
            </p:nvSpPr>
            <p:spPr>
              <a:xfrm>
                <a:off x="0" y="0"/>
                <a:ext cx="424061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4240613" h="2311400">
                    <a:moveTo>
                      <a:pt x="393581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3935813" y="2311400"/>
                    </a:lnTo>
                    <a:cubicBezTo>
                      <a:pt x="4104723" y="2311400"/>
                      <a:pt x="4240613" y="2175510"/>
                      <a:pt x="4240613" y="2006600"/>
                    </a:cubicBezTo>
                    <a:lnTo>
                      <a:pt x="4240613" y="304800"/>
                    </a:lnTo>
                    <a:cubicBezTo>
                      <a:pt x="4240613" y="135890"/>
                      <a:pt x="4104723" y="0"/>
                      <a:pt x="3935813" y="0"/>
                    </a:cubicBezTo>
                    <a:close/>
                  </a:path>
                </a:pathLst>
              </a:custGeom>
              <a:solidFill>
                <a:srgbClr val="D0C4C5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24">
              <a:extLst>
                <a:ext uri="{FF2B5EF4-FFF2-40B4-BE49-F238E27FC236}">
                  <a16:creationId xmlns:a16="http://schemas.microsoft.com/office/drawing/2014/main" id="{D6D71A7F-928A-3558-D1C9-B57E7ADBAD30}"/>
                </a:ext>
              </a:extLst>
            </p:cNvPr>
            <p:cNvGrpSpPr/>
            <p:nvPr/>
          </p:nvGrpSpPr>
          <p:grpSpPr>
            <a:xfrm>
              <a:off x="450212" y="178477"/>
              <a:ext cx="3801346" cy="2095639"/>
              <a:chOff x="0" y="0"/>
              <a:chExt cx="4433548" cy="2444165"/>
            </a:xfrm>
          </p:grpSpPr>
          <p:sp>
            <p:nvSpPr>
              <p:cNvPr id="9" name="Freeform 25">
                <a:extLst>
                  <a:ext uri="{FF2B5EF4-FFF2-40B4-BE49-F238E27FC236}">
                    <a16:creationId xmlns:a16="http://schemas.microsoft.com/office/drawing/2014/main" id="{CEE8E783-64DF-CE1D-A216-662B85E73121}"/>
                  </a:ext>
                </a:extLst>
              </p:cNvPr>
              <p:cNvSpPr/>
              <p:nvPr/>
            </p:nvSpPr>
            <p:spPr>
              <a:xfrm>
                <a:off x="0" y="0"/>
                <a:ext cx="4433548" cy="2444165"/>
              </a:xfrm>
              <a:custGeom>
                <a:avLst/>
                <a:gdLst/>
                <a:ahLst/>
                <a:cxnLst/>
                <a:rect l="l" t="t" r="r" b="b"/>
                <a:pathLst>
                  <a:path w="4433548" h="2444165">
                    <a:moveTo>
                      <a:pt x="412874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139365"/>
                    </a:lnTo>
                    <a:cubicBezTo>
                      <a:pt x="0" y="2308275"/>
                      <a:pt x="135890" y="2444165"/>
                      <a:pt x="304800" y="2444165"/>
                    </a:cubicBezTo>
                    <a:lnTo>
                      <a:pt x="4128748" y="2444165"/>
                    </a:lnTo>
                    <a:cubicBezTo>
                      <a:pt x="4297657" y="2444165"/>
                      <a:pt x="4433548" y="2308275"/>
                      <a:pt x="4433548" y="2139365"/>
                    </a:cubicBezTo>
                    <a:lnTo>
                      <a:pt x="4433548" y="304800"/>
                    </a:lnTo>
                    <a:cubicBezTo>
                      <a:pt x="4433548" y="135890"/>
                      <a:pt x="4297657" y="0"/>
                      <a:pt x="4128748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39F24CE0-687E-BD69-0E71-E53F14D2A277}"/>
                </a:ext>
              </a:extLst>
            </p:cNvPr>
            <p:cNvSpPr/>
            <p:nvPr/>
          </p:nvSpPr>
          <p:spPr>
            <a:xfrm>
              <a:off x="1377739" y="237075"/>
              <a:ext cx="1946294" cy="1978443"/>
            </a:xfrm>
            <a:custGeom>
              <a:avLst/>
              <a:gdLst/>
              <a:ahLst/>
              <a:cxnLst/>
              <a:rect l="l" t="t" r="r" b="b"/>
              <a:pathLst>
                <a:path w="1946294" h="1978443">
                  <a:moveTo>
                    <a:pt x="0" y="0"/>
                  </a:moveTo>
                  <a:lnTo>
                    <a:pt x="1946293" y="0"/>
                  </a:lnTo>
                  <a:lnTo>
                    <a:pt x="1946293" y="1978444"/>
                  </a:lnTo>
                  <a:lnTo>
                    <a:pt x="0" y="1978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634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655A3A3-2884-1B9C-17F9-11989112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4" y="66250"/>
            <a:ext cx="10835986" cy="1098909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Content Placeholder 2" descr="A qr code on a purple background&#10;&#10;AI-generated content may be incorrect.">
            <a:extLst>
              <a:ext uri="{FF2B5EF4-FFF2-40B4-BE49-F238E27FC236}">
                <a16:creationId xmlns:a16="http://schemas.microsoft.com/office/drawing/2014/main" id="{629B0ABE-0704-220D-41C2-616D52547F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8"/>
          </a:xfrm>
        </p:spPr>
      </p:pic>
    </p:spTree>
    <p:extLst>
      <p:ext uri="{BB962C8B-B14F-4D97-AF65-F5344CB8AC3E}">
        <p14:creationId xmlns:p14="http://schemas.microsoft.com/office/powerpoint/2010/main" val="208627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75CBA-0198-72FE-0896-7287A53CC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98CE75-F65E-57E0-7E5F-5F396349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8EA86E65-2B91-9F45-2E29-484438ED6097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CAB902B-3AB7-2CE2-C40F-DA4AB7536B24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C1E8652E-4FD1-3F4A-B9C3-73B7CBF6CF47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DD430F1-54E1-0B81-BFE3-99BB3F854B53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AAF2F2-1846-F624-B0F6-5C73AAF0BBB5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E1086-C82B-8E40-DB50-2DC7544FD448}"/>
              </a:ext>
            </a:extLst>
          </p:cNvPr>
          <p:cNvSpPr txBox="1"/>
          <p:nvPr/>
        </p:nvSpPr>
        <p:spPr>
          <a:xfrm>
            <a:off x="1" y="1338038"/>
            <a:ext cx="121920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Bakit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ito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mahalaga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: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Mga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Bunga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ng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Maling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Klasipikasyon</a:t>
            </a:r>
            <a:endParaRPr lang="en-US" sz="2400" b="1" dirty="0">
              <a:solidFill>
                <a:srgbClr val="3E1A57"/>
              </a:solidFill>
              <a:latin typeface="Calibri"/>
              <a:ea typeface="Montserrat Semi-Bold"/>
              <a:cs typeface="Calibri"/>
              <a:sym typeface="Montserrat Semi-Bold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82151053-E35B-0004-81E0-4D9C0332B211}"/>
              </a:ext>
            </a:extLst>
          </p:cNvPr>
          <p:cNvSpPr txBox="1"/>
          <p:nvPr/>
        </p:nvSpPr>
        <p:spPr>
          <a:xfrm>
            <a:off x="588967" y="2439455"/>
            <a:ext cx="11012501" cy="333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Ang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 clinical trials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 may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mahigpit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 cutoff ay nag-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iiwan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mahalagang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grupo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pasyente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 may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mababang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 BSA/PASI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ngunit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nangangailangan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 ng systemic therapy o biologic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+mn-lt"/>
                <a:cs typeface="Calibri"/>
                <a:sym typeface="Montserrat"/>
              </a:rPr>
              <a:t>gamot</a:t>
            </a:r>
            <a:endParaRPr lang="en-US" sz="2400" dirty="0">
              <a:solidFill>
                <a:srgbClr val="FFFFFF"/>
              </a:solidFill>
              <a:latin typeface="Calibri"/>
              <a:ea typeface="Montserrat"/>
              <a:cs typeface="Calibri"/>
            </a:endParaRPr>
          </a:p>
          <a:p>
            <a:pPr marL="906780" lvl="2" indent="-302260">
              <a:lnSpc>
                <a:spcPts val="2939"/>
              </a:lnSpc>
              <a:buFont typeface="Arial"/>
              <a:buChar char="⚬"/>
            </a:pP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Kulang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impormasyon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hinggil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kaligtasan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at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bisa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para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pasyenteng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ito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</a:endParaRPr>
          </a:p>
          <a:p>
            <a:pPr>
              <a:lnSpc>
                <a:spcPts val="2939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pagtanggi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reimbursement: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maaaring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hindi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sagutin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National Health System at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Insurance ang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gastusin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pasyenteng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"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hindi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saklaw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klasipikasyon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"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</a:endParaRPr>
          </a:p>
          <a:p>
            <a:pPr>
              <a:lnSpc>
                <a:spcPts val="2939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Kakulangan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sapat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paggamot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mula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dermatologist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8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1990E-7A67-1027-A1D8-009D6F56C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142AC8-2C92-E36B-C923-415A24C8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D36243-6BE0-2235-3BBF-F70CD0396A2F}"/>
              </a:ext>
            </a:extLst>
          </p:cNvPr>
          <p:cNvSpPr txBox="1"/>
          <p:nvPr/>
        </p:nvSpPr>
        <p:spPr>
          <a:xfrm>
            <a:off x="5722796" y="6314942"/>
            <a:ext cx="4664914" cy="463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DB056C-137C-6CD5-E497-AC275FE3CCDD}"/>
              </a:ext>
            </a:extLst>
          </p:cNvPr>
          <p:cNvSpPr/>
          <p:nvPr/>
        </p:nvSpPr>
        <p:spPr>
          <a:xfrm>
            <a:off x="362309" y="1778559"/>
            <a:ext cx="11507638" cy="43699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EDA5B347-1348-4570-BD60-C7A81D182AA0}"/>
              </a:ext>
            </a:extLst>
          </p:cNvPr>
          <p:cNvSpPr txBox="1"/>
          <p:nvPr/>
        </p:nvSpPr>
        <p:spPr>
          <a:xfrm>
            <a:off x="362309" y="3061317"/>
            <a:ext cx="11507638" cy="2963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300" b="1" dirty="0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 Bold"/>
              </a:rPr>
              <a:t>Paraan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: Modified Delphi method na kinakasangkutan ng mga pandaigdigang dalubhasa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Psoriasis</a:t>
            </a:r>
          </a:p>
          <a:p>
            <a:pPr marL="453390" lvl="1" indent="-226695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endParaRPr lang="en-US" sz="2300" dirty="0">
              <a:solidFill>
                <a:srgbClr val="48206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53390" lvl="1" indent="-226695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300" b="1" dirty="0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 Bold"/>
              </a:rPr>
              <a:t>Kalahok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: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Pandaigdigang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network ng mga espesyalista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dermatology ng IPC.</a:t>
            </a:r>
          </a:p>
          <a:p>
            <a:pPr marL="453390" lvl="1" indent="-226695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endParaRPr lang="en-US" sz="2300" dirty="0">
              <a:solidFill>
                <a:srgbClr val="FFFFFF"/>
              </a:solidFill>
              <a:latin typeface="Calibri"/>
              <a:ea typeface="Montserrat"/>
              <a:cs typeface="Calibri"/>
            </a:endParaRPr>
          </a:p>
          <a:p>
            <a:pPr marL="453390" lvl="1" indent="-226695">
              <a:lnSpc>
                <a:spcPts val="2939"/>
              </a:lnSpc>
              <a:buClr>
                <a:schemeClr val="bg1"/>
              </a:buClr>
              <a:buFont typeface="Arial"/>
              <a:buChar char="•"/>
            </a:pPr>
            <a:r>
              <a:rPr lang="en-US" sz="2300" b="1" dirty="0" err="1">
                <a:solidFill>
                  <a:srgbClr val="F1BE48"/>
                </a:solidFill>
                <a:latin typeface="Calibri"/>
                <a:ea typeface="Montserrat"/>
                <a:cs typeface="Calibri"/>
                <a:sym typeface="Montserrat Bold"/>
              </a:rPr>
              <a:t>Proseso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: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Ilang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yugto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istrukturadong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talakayan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at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pagboto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upang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makamit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ang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konsensus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muling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pagtukoy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pamantayan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kalubhaan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,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naglalayong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makabuo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praktikal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at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nakasentro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pasyente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gabay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nagpapahusay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klinikal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paggawa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3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desisyon</a:t>
            </a:r>
            <a:r>
              <a:rPr lang="en-US" sz="23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.</a:t>
            </a:r>
            <a:endParaRPr lang="en-US" sz="2300" dirty="0">
              <a:solidFill>
                <a:srgbClr val="FFFFFF"/>
              </a:solidFill>
              <a:latin typeface="Calibri"/>
              <a:ea typeface="Montserrat"/>
              <a:cs typeface="Calibri"/>
            </a:endParaRPr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8ADCD8F6-9C05-B548-9EF5-ED175342DD92}"/>
              </a:ext>
            </a:extLst>
          </p:cNvPr>
          <p:cNvGrpSpPr/>
          <p:nvPr/>
        </p:nvGrpSpPr>
        <p:grpSpPr>
          <a:xfrm>
            <a:off x="362309" y="1332411"/>
            <a:ext cx="11507638" cy="379003"/>
            <a:chOff x="0" y="-35730"/>
            <a:chExt cx="4425892" cy="318238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385BF4D-31BD-7E4E-BE40-0474CC29E0DA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04A01AEE-B2C7-4842-91AE-24CD3F8681BE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17">
            <a:extLst>
              <a:ext uri="{FF2B5EF4-FFF2-40B4-BE49-F238E27FC236}">
                <a16:creationId xmlns:a16="http://schemas.microsoft.com/office/drawing/2014/main" id="{D931CDF1-9515-1B41-9A10-D43C1FC51313}"/>
              </a:ext>
            </a:extLst>
          </p:cNvPr>
          <p:cNvSpPr txBox="1"/>
          <p:nvPr/>
        </p:nvSpPr>
        <p:spPr>
          <a:xfrm>
            <a:off x="39541" y="1329298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Metodolohiya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ng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Konsensus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: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Paano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400" b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ito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Isinagawa</a:t>
            </a:r>
            <a:endParaRPr lang="en-US" sz="2400" b="1" dirty="0">
              <a:solidFill>
                <a:srgbClr val="3E1A57"/>
              </a:solidFill>
              <a:latin typeface="Calibri" panose="020F0502020204030204" pitchFamily="34" charset="0"/>
              <a:ea typeface="Montserrat Semi-Bold"/>
              <a:cs typeface="Calibri" panose="020F0502020204030204" pitchFamily="34" charset="0"/>
              <a:sym typeface="Montserrat Semi-Bold"/>
            </a:endParaRPr>
          </a:p>
        </p:txBody>
      </p:sp>
      <p:grpSp>
        <p:nvGrpSpPr>
          <p:cNvPr id="30" name="Group 21">
            <a:extLst>
              <a:ext uri="{FF2B5EF4-FFF2-40B4-BE49-F238E27FC236}">
                <a16:creationId xmlns:a16="http://schemas.microsoft.com/office/drawing/2014/main" id="{F8A6079F-A6E4-4B4A-8996-B9AAF99D1C02}"/>
              </a:ext>
            </a:extLst>
          </p:cNvPr>
          <p:cNvGrpSpPr/>
          <p:nvPr/>
        </p:nvGrpSpPr>
        <p:grpSpPr>
          <a:xfrm>
            <a:off x="5123997" y="1934567"/>
            <a:ext cx="1944006" cy="1059605"/>
            <a:chOff x="0" y="0"/>
            <a:chExt cx="3888012" cy="2119210"/>
          </a:xfrm>
        </p:grpSpPr>
        <p:grpSp>
          <p:nvGrpSpPr>
            <p:cNvPr id="31" name="Group 22">
              <a:extLst>
                <a:ext uri="{FF2B5EF4-FFF2-40B4-BE49-F238E27FC236}">
                  <a16:creationId xmlns:a16="http://schemas.microsoft.com/office/drawing/2014/main" id="{0676A283-D3F3-C24D-844F-D6D69D1660CB}"/>
                </a:ext>
              </a:extLst>
            </p:cNvPr>
            <p:cNvGrpSpPr/>
            <p:nvPr/>
          </p:nvGrpSpPr>
          <p:grpSpPr>
            <a:xfrm>
              <a:off x="0" y="0"/>
              <a:ext cx="3888012" cy="2119210"/>
              <a:chOff x="0" y="0"/>
              <a:chExt cx="4240613" cy="2311400"/>
            </a:xfrm>
          </p:grpSpPr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14C47DDB-152D-654D-91E1-14A04D0A6031}"/>
                  </a:ext>
                </a:extLst>
              </p:cNvPr>
              <p:cNvSpPr/>
              <p:nvPr/>
            </p:nvSpPr>
            <p:spPr>
              <a:xfrm>
                <a:off x="0" y="0"/>
                <a:ext cx="424061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4240613" h="2311400">
                    <a:moveTo>
                      <a:pt x="393581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3935813" y="2311400"/>
                    </a:lnTo>
                    <a:cubicBezTo>
                      <a:pt x="4104723" y="2311400"/>
                      <a:pt x="4240613" y="2175510"/>
                      <a:pt x="4240613" y="2006600"/>
                    </a:cubicBezTo>
                    <a:lnTo>
                      <a:pt x="4240613" y="304800"/>
                    </a:lnTo>
                    <a:cubicBezTo>
                      <a:pt x="4240613" y="135890"/>
                      <a:pt x="4104723" y="0"/>
                      <a:pt x="3935813" y="0"/>
                    </a:cubicBezTo>
                    <a:close/>
                  </a:path>
                </a:pathLst>
              </a:custGeom>
              <a:solidFill>
                <a:srgbClr val="D0C4C5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24">
              <a:extLst>
                <a:ext uri="{FF2B5EF4-FFF2-40B4-BE49-F238E27FC236}">
                  <a16:creationId xmlns:a16="http://schemas.microsoft.com/office/drawing/2014/main" id="{B7358CA7-9A89-5144-9DDD-2343BC9347CE}"/>
                </a:ext>
              </a:extLst>
            </p:cNvPr>
            <p:cNvGrpSpPr/>
            <p:nvPr/>
          </p:nvGrpSpPr>
          <p:grpSpPr>
            <a:xfrm>
              <a:off x="301693" y="123030"/>
              <a:ext cx="3284625" cy="1810777"/>
              <a:chOff x="0" y="0"/>
              <a:chExt cx="4433548" cy="2444165"/>
            </a:xfrm>
          </p:grpSpPr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F931EF3E-E199-2946-A39B-5546DB9B7199}"/>
                  </a:ext>
                </a:extLst>
              </p:cNvPr>
              <p:cNvSpPr/>
              <p:nvPr/>
            </p:nvSpPr>
            <p:spPr>
              <a:xfrm>
                <a:off x="0" y="0"/>
                <a:ext cx="4433548" cy="2444165"/>
              </a:xfrm>
              <a:custGeom>
                <a:avLst/>
                <a:gdLst/>
                <a:ahLst/>
                <a:cxnLst/>
                <a:rect l="l" t="t" r="r" b="b"/>
                <a:pathLst>
                  <a:path w="4433548" h="2444165">
                    <a:moveTo>
                      <a:pt x="412874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139365"/>
                    </a:lnTo>
                    <a:cubicBezTo>
                      <a:pt x="0" y="2308275"/>
                      <a:pt x="135890" y="2444165"/>
                      <a:pt x="304800" y="2444165"/>
                    </a:cubicBezTo>
                    <a:lnTo>
                      <a:pt x="4128748" y="2444165"/>
                    </a:lnTo>
                    <a:cubicBezTo>
                      <a:pt x="4297657" y="2444165"/>
                      <a:pt x="4433548" y="2308275"/>
                      <a:pt x="4433548" y="2139365"/>
                    </a:cubicBezTo>
                    <a:lnTo>
                      <a:pt x="4433548" y="304800"/>
                    </a:lnTo>
                    <a:cubicBezTo>
                      <a:pt x="4433548" y="135890"/>
                      <a:pt x="4297657" y="0"/>
                      <a:pt x="4128748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7980210-9CF7-FA43-8F1D-3C3F6FBC535F}"/>
                </a:ext>
              </a:extLst>
            </p:cNvPr>
            <p:cNvSpPr/>
            <p:nvPr/>
          </p:nvSpPr>
          <p:spPr>
            <a:xfrm>
              <a:off x="1072964" y="191723"/>
              <a:ext cx="1742083" cy="1742083"/>
            </a:xfrm>
            <a:custGeom>
              <a:avLst/>
              <a:gdLst/>
              <a:ahLst/>
              <a:cxnLst/>
              <a:rect l="l" t="t" r="r" b="b"/>
              <a:pathLst>
                <a:path w="1742083" h="1742083">
                  <a:moveTo>
                    <a:pt x="0" y="0"/>
                  </a:moveTo>
                  <a:lnTo>
                    <a:pt x="1742083" y="0"/>
                  </a:lnTo>
                  <a:lnTo>
                    <a:pt x="1742083" y="1742083"/>
                  </a:lnTo>
                  <a:lnTo>
                    <a:pt x="0" y="1742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71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08329-6CCA-F4C6-F39C-248FB4E49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441BC1-09E2-76F8-8204-DA056520A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2DB47210-D1C7-DA87-EF77-43BA28C518E0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5E9A624-2D5B-78AD-5C47-6A314350EE07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28F1D633-0939-73F9-3A7B-7C35E687EC73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ED41B44-61E6-2C62-EF7C-9C62A0A24220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D3747E-8A1A-68BB-DC42-2B2A7DE8A9AD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D4C5916A-9963-B694-0629-3F365B65E687}"/>
              </a:ext>
            </a:extLst>
          </p:cNvPr>
          <p:cNvSpPr txBox="1"/>
          <p:nvPr/>
        </p:nvSpPr>
        <p:spPr>
          <a:xfrm>
            <a:off x="39541" y="1329298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Mga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Pangunahing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Natuklasan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 </a:t>
            </a:r>
            <a:endParaRPr lang="en-US" sz="2400" b="1" dirty="0">
              <a:solidFill>
                <a:srgbClr val="3E1A57"/>
              </a:solidFill>
              <a:latin typeface="Calibri" panose="020F0502020204030204" pitchFamily="34" charset="0"/>
              <a:ea typeface="Montserrat Semi-Bold"/>
              <a:cs typeface="Calibri" panose="020F0502020204030204" pitchFamily="34" charset="0"/>
              <a:sym typeface="Montserrat Semi-Bold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F03779-1265-D3F6-D184-0C678525D97B}"/>
              </a:ext>
            </a:extLst>
          </p:cNvPr>
          <p:cNvGrpSpPr/>
          <p:nvPr/>
        </p:nvGrpSpPr>
        <p:grpSpPr>
          <a:xfrm>
            <a:off x="5123997" y="1980612"/>
            <a:ext cx="1944006" cy="1059605"/>
            <a:chOff x="5123998" y="1913778"/>
            <a:chExt cx="1944006" cy="1059605"/>
          </a:xfrm>
        </p:grpSpPr>
        <p:grpSp>
          <p:nvGrpSpPr>
            <p:cNvPr id="18" name="Group 22">
              <a:extLst>
                <a:ext uri="{FF2B5EF4-FFF2-40B4-BE49-F238E27FC236}">
                  <a16:creationId xmlns:a16="http://schemas.microsoft.com/office/drawing/2014/main" id="{A75CB9E6-0F2C-971A-6F6A-F7A91322A1FD}"/>
                </a:ext>
              </a:extLst>
            </p:cNvPr>
            <p:cNvGrpSpPr/>
            <p:nvPr/>
          </p:nvGrpSpPr>
          <p:grpSpPr>
            <a:xfrm>
              <a:off x="5123998" y="1913778"/>
              <a:ext cx="1944006" cy="1059605"/>
              <a:chOff x="0" y="0"/>
              <a:chExt cx="4240613" cy="2311400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081D3C8-61C5-9FED-78EC-5D0761853830}"/>
                  </a:ext>
                </a:extLst>
              </p:cNvPr>
              <p:cNvSpPr/>
              <p:nvPr/>
            </p:nvSpPr>
            <p:spPr>
              <a:xfrm>
                <a:off x="0" y="0"/>
                <a:ext cx="424061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4240613" h="2311400">
                    <a:moveTo>
                      <a:pt x="393581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3935813" y="2311400"/>
                    </a:lnTo>
                    <a:cubicBezTo>
                      <a:pt x="4104723" y="2311400"/>
                      <a:pt x="4240613" y="2175510"/>
                      <a:pt x="4240613" y="2006600"/>
                    </a:cubicBezTo>
                    <a:lnTo>
                      <a:pt x="4240613" y="304800"/>
                    </a:lnTo>
                    <a:cubicBezTo>
                      <a:pt x="4240613" y="135890"/>
                      <a:pt x="4104723" y="0"/>
                      <a:pt x="3935813" y="0"/>
                    </a:cubicBezTo>
                    <a:close/>
                  </a:path>
                </a:pathLst>
              </a:custGeom>
              <a:solidFill>
                <a:srgbClr val="D0C4C5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593DBB5F-39B7-9771-6E9A-1A7912D6E66C}"/>
                </a:ext>
              </a:extLst>
            </p:cNvPr>
            <p:cNvGrpSpPr/>
            <p:nvPr/>
          </p:nvGrpSpPr>
          <p:grpSpPr>
            <a:xfrm>
              <a:off x="5274845" y="1992466"/>
              <a:ext cx="1642313" cy="905389"/>
              <a:chOff x="0" y="0"/>
              <a:chExt cx="4433548" cy="2444165"/>
            </a:xfrm>
          </p:grpSpPr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F840CA9D-B7C8-BB56-7C91-0FC12C1C8D04}"/>
                  </a:ext>
                </a:extLst>
              </p:cNvPr>
              <p:cNvSpPr/>
              <p:nvPr/>
            </p:nvSpPr>
            <p:spPr>
              <a:xfrm>
                <a:off x="0" y="0"/>
                <a:ext cx="4433548" cy="2444165"/>
              </a:xfrm>
              <a:custGeom>
                <a:avLst/>
                <a:gdLst/>
                <a:ahLst/>
                <a:cxnLst/>
                <a:rect l="l" t="t" r="r" b="b"/>
                <a:pathLst>
                  <a:path w="4433548" h="2444165">
                    <a:moveTo>
                      <a:pt x="412874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139365"/>
                    </a:lnTo>
                    <a:cubicBezTo>
                      <a:pt x="0" y="2308275"/>
                      <a:pt x="135890" y="2444165"/>
                      <a:pt x="304800" y="2444165"/>
                    </a:cubicBezTo>
                    <a:lnTo>
                      <a:pt x="4128748" y="2444165"/>
                    </a:lnTo>
                    <a:cubicBezTo>
                      <a:pt x="4297657" y="2444165"/>
                      <a:pt x="4433548" y="2308275"/>
                      <a:pt x="4433548" y="2139365"/>
                    </a:cubicBezTo>
                    <a:lnTo>
                      <a:pt x="4433548" y="304800"/>
                    </a:lnTo>
                    <a:cubicBezTo>
                      <a:pt x="4433548" y="135890"/>
                      <a:pt x="4297657" y="0"/>
                      <a:pt x="4128748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D92BAD46-CD95-E8B1-D022-E718046BA91D}"/>
                </a:ext>
              </a:extLst>
            </p:cNvPr>
            <p:cNvSpPr/>
            <p:nvPr/>
          </p:nvSpPr>
          <p:spPr>
            <a:xfrm>
              <a:off x="5740364" y="2062603"/>
              <a:ext cx="739565" cy="786771"/>
            </a:xfrm>
            <a:custGeom>
              <a:avLst/>
              <a:gdLst/>
              <a:ahLst/>
              <a:cxnLst/>
              <a:rect l="l" t="t" r="r" b="b"/>
              <a:pathLst>
                <a:path w="1479129" h="1573542">
                  <a:moveTo>
                    <a:pt x="0" y="0"/>
                  </a:moveTo>
                  <a:lnTo>
                    <a:pt x="1479129" y="0"/>
                  </a:lnTo>
                  <a:lnTo>
                    <a:pt x="1479129" y="1573541"/>
                  </a:lnTo>
                  <a:lnTo>
                    <a:pt x="0" y="1573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Box 19">
            <a:extLst>
              <a:ext uri="{FF2B5EF4-FFF2-40B4-BE49-F238E27FC236}">
                <a16:creationId xmlns:a16="http://schemas.microsoft.com/office/drawing/2014/main" id="{C83491C1-26D0-4868-901F-FF8798C371D4}"/>
              </a:ext>
            </a:extLst>
          </p:cNvPr>
          <p:cNvSpPr txBox="1"/>
          <p:nvPr/>
        </p:nvSpPr>
        <p:spPr>
          <a:xfrm>
            <a:off x="588968" y="3242270"/>
            <a:ext cx="11012501" cy="259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39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Ang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tradisyonal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klasipikasyon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"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banayad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katamtaman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malubha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" ay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labis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payak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at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maaaring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hindi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ganap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sumasalamin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tunay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pasanin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karamdaman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.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Ang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epekto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kalidad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buhay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ay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dapat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ding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alalahanin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kasabay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klinikal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panukat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gaya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PASI at BSA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</a:endParaRPr>
          </a:p>
          <a:p>
            <a:pPr>
              <a:lnSpc>
                <a:spcPts val="1727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Ang systemic therapy ay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dapat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accessible 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batay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praktikal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at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nakasentro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pasyente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criteria,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halip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nakatali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mahigpit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threshold. </a:t>
            </a:r>
            <a:endParaRPr lang="en-US" sz="2400" dirty="0">
              <a:solidFill>
                <a:srgbClr val="FFFFFF"/>
              </a:solidFill>
              <a:latin typeface="Calibri"/>
              <a:ea typeface="Montserra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5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C7A35-5442-086F-7286-6F8879656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44524D-DCC7-70F6-1461-722BE96D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E4F22793-2A1B-D621-36B4-1AF1BD976C9E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09F6C63-8BDE-F73C-CC6B-90944B9EA099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4042BBC2-6373-5979-449A-DA945605DA78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D504E3E-BCA3-1FAC-F8F3-B0DEA294E1AA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508605-267C-5A53-85DA-E1FCE221B3F6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D0D63EF1-A4CF-A731-DACD-3D72C2A9D573}"/>
              </a:ext>
            </a:extLst>
          </p:cNvPr>
          <p:cNvSpPr txBox="1"/>
          <p:nvPr/>
        </p:nvSpPr>
        <p:spPr>
          <a:xfrm>
            <a:off x="35851" y="1336320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Bagong Criteria</a:t>
            </a: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519EA7F9-A59A-C673-D08F-85A8E701A4DE}"/>
              </a:ext>
            </a:extLst>
          </p:cNvPr>
          <p:cNvSpPr txBox="1"/>
          <p:nvPr/>
        </p:nvSpPr>
        <p:spPr>
          <a:xfrm>
            <a:off x="634986" y="3326326"/>
            <a:ext cx="10922701" cy="259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b="1" dirty="0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Bagong Criteria para </a:t>
            </a:r>
            <a:r>
              <a:rPr lang="en-US" sz="2400" b="1" dirty="0" err="1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sa</a:t>
            </a:r>
            <a:r>
              <a:rPr lang="en-US" sz="2400" b="1" dirty="0">
                <a:solidFill>
                  <a:srgbClr val="F1BE48"/>
                </a:solidFill>
                <a:latin typeface="Calibri"/>
                <a:ea typeface="Montserrat Bold"/>
                <a:cs typeface="Calibri"/>
                <a:sym typeface="Montserrat Bold"/>
              </a:rPr>
              <a:t> Systemic Therapy Candidacy:</a:t>
            </a:r>
          </a:p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Ang mga pasyente na tumutugon sa isa o higit pa sa mga sumusunod na pamantayan ay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itinuturing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kandidato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para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systemic therapy:</a:t>
            </a:r>
            <a:endParaRPr lang="en-US" sz="2400" dirty="0">
              <a:solidFill>
                <a:srgbClr val="FFFFFF"/>
              </a:solidFill>
              <a:latin typeface="Calibri"/>
              <a:ea typeface="Montserrat"/>
              <a:cs typeface="Calibri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Psoriasis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nakaaapekto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 ≥10%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Body Surface Area (BSA)</a:t>
            </a:r>
            <a:endParaRPr lang="en-US" sz="2400" dirty="0">
              <a:solidFill>
                <a:srgbClr val="FFFFFF"/>
              </a:solidFill>
              <a:latin typeface="Calibri"/>
              <a:ea typeface="Montserrat"/>
              <a:cs typeface="Calibri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sugat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 high-impact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bahagi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katawan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mukha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palad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talampakan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, genitalia,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anit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, at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kuko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 </a:t>
            </a:r>
            <a:endParaRPr lang="en-US" sz="2400" dirty="0">
              <a:solidFill>
                <a:srgbClr val="FFFFFF"/>
              </a:solidFill>
              <a:latin typeface="Calibri"/>
              <a:ea typeface="Montserrat"/>
              <a:cs typeface="Calibri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Hindi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tumatalab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pamahid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gamot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pagkontrol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sintomas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A5C731-5963-A4E3-CBE5-DF95634BF090}"/>
              </a:ext>
            </a:extLst>
          </p:cNvPr>
          <p:cNvGrpSpPr/>
          <p:nvPr/>
        </p:nvGrpSpPr>
        <p:grpSpPr>
          <a:xfrm>
            <a:off x="5181459" y="2034171"/>
            <a:ext cx="1821701" cy="1293975"/>
            <a:chOff x="5136905" y="2034171"/>
            <a:chExt cx="1821701" cy="1293975"/>
          </a:xfrm>
        </p:grpSpPr>
        <p:grpSp>
          <p:nvGrpSpPr>
            <p:cNvPr id="30" name="Group 21">
              <a:extLst>
                <a:ext uri="{FF2B5EF4-FFF2-40B4-BE49-F238E27FC236}">
                  <a16:creationId xmlns:a16="http://schemas.microsoft.com/office/drawing/2014/main" id="{C4893D38-BAC4-553A-D7C2-CD729A7FF67E}"/>
                </a:ext>
              </a:extLst>
            </p:cNvPr>
            <p:cNvGrpSpPr/>
            <p:nvPr/>
          </p:nvGrpSpPr>
          <p:grpSpPr>
            <a:xfrm>
              <a:off x="5136905" y="2034171"/>
              <a:ext cx="1821701" cy="1293975"/>
              <a:chOff x="-129979" y="137134"/>
              <a:chExt cx="4988875" cy="3543652"/>
            </a:xfrm>
          </p:grpSpPr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30465EC3-5D71-92DF-4E11-E716E540BCAC}"/>
                  </a:ext>
                </a:extLst>
              </p:cNvPr>
              <p:cNvSpPr/>
              <p:nvPr/>
            </p:nvSpPr>
            <p:spPr>
              <a:xfrm>
                <a:off x="-129979" y="137134"/>
                <a:ext cx="4988875" cy="3543652"/>
              </a:xfrm>
              <a:custGeom>
                <a:avLst/>
                <a:gdLst/>
                <a:ahLst/>
                <a:cxnLst/>
                <a:rect l="l" t="t" r="r" b="b"/>
                <a:pathLst>
                  <a:path w="4988875" h="3543652">
                    <a:moveTo>
                      <a:pt x="4684075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3238852"/>
                    </a:lnTo>
                    <a:cubicBezTo>
                      <a:pt x="0" y="3407762"/>
                      <a:pt x="135890" y="3543652"/>
                      <a:pt x="304800" y="3543652"/>
                    </a:cubicBezTo>
                    <a:lnTo>
                      <a:pt x="4684075" y="3543652"/>
                    </a:lnTo>
                    <a:cubicBezTo>
                      <a:pt x="4852985" y="3543652"/>
                      <a:pt x="4988875" y="3407762"/>
                      <a:pt x="4988875" y="3238852"/>
                    </a:cubicBezTo>
                    <a:lnTo>
                      <a:pt x="4988875" y="304800"/>
                    </a:lnTo>
                    <a:cubicBezTo>
                      <a:pt x="4988875" y="135890"/>
                      <a:pt x="4852985" y="0"/>
                      <a:pt x="4684075" y="0"/>
                    </a:cubicBezTo>
                    <a:close/>
                  </a:path>
                </a:pathLst>
              </a:custGeom>
              <a:solidFill>
                <a:srgbClr val="D0C4C5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23">
              <a:extLst>
                <a:ext uri="{FF2B5EF4-FFF2-40B4-BE49-F238E27FC236}">
                  <a16:creationId xmlns:a16="http://schemas.microsoft.com/office/drawing/2014/main" id="{CD50B314-9DDE-CE68-0E0F-33D161E996F7}"/>
                </a:ext>
              </a:extLst>
            </p:cNvPr>
            <p:cNvGrpSpPr/>
            <p:nvPr/>
          </p:nvGrpSpPr>
          <p:grpSpPr>
            <a:xfrm>
              <a:off x="5226355" y="2093723"/>
              <a:ext cx="1654027" cy="1174874"/>
              <a:chOff x="-143155" y="151039"/>
              <a:chExt cx="4988875" cy="3543652"/>
            </a:xfrm>
          </p:grpSpPr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AB2A2AE1-21C2-676A-709D-618647D79162}"/>
                  </a:ext>
                </a:extLst>
              </p:cNvPr>
              <p:cNvSpPr/>
              <p:nvPr/>
            </p:nvSpPr>
            <p:spPr>
              <a:xfrm>
                <a:off x="-143155" y="151039"/>
                <a:ext cx="4988875" cy="3543652"/>
              </a:xfrm>
              <a:custGeom>
                <a:avLst/>
                <a:gdLst/>
                <a:ahLst/>
                <a:cxnLst/>
                <a:rect l="l" t="t" r="r" b="b"/>
                <a:pathLst>
                  <a:path w="4988875" h="3543652">
                    <a:moveTo>
                      <a:pt x="4684075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3238852"/>
                    </a:lnTo>
                    <a:cubicBezTo>
                      <a:pt x="0" y="3407762"/>
                      <a:pt x="135890" y="3543652"/>
                      <a:pt x="304800" y="3543652"/>
                    </a:cubicBezTo>
                    <a:lnTo>
                      <a:pt x="4684075" y="3543652"/>
                    </a:lnTo>
                    <a:cubicBezTo>
                      <a:pt x="4852985" y="3543652"/>
                      <a:pt x="4988875" y="3407762"/>
                      <a:pt x="4988875" y="3238852"/>
                    </a:cubicBezTo>
                    <a:lnTo>
                      <a:pt x="4988875" y="304800"/>
                    </a:lnTo>
                    <a:cubicBezTo>
                      <a:pt x="4988875" y="135890"/>
                      <a:pt x="4852985" y="0"/>
                      <a:pt x="4684075" y="0"/>
                    </a:cubicBezTo>
                    <a:close/>
                  </a:path>
                </a:pathLst>
              </a:custGeom>
              <a:solidFill>
                <a:srgbClr val="3E1A57"/>
              </a:solidFill>
            </p:spPr>
            <p:txBody>
              <a:bodyPr/>
              <a:lstStyle/>
              <a:p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11FE368B-D04C-C982-107B-095BC181C7AB}"/>
                </a:ext>
              </a:extLst>
            </p:cNvPr>
            <p:cNvSpPr/>
            <p:nvPr/>
          </p:nvSpPr>
          <p:spPr>
            <a:xfrm>
              <a:off x="5512299" y="2148610"/>
              <a:ext cx="1065101" cy="1065101"/>
            </a:xfrm>
            <a:custGeom>
              <a:avLst/>
              <a:gdLst/>
              <a:ahLst/>
              <a:cxnLst/>
              <a:rect l="l" t="t" r="r" b="b"/>
              <a:pathLst>
                <a:path w="2130202" h="2130202">
                  <a:moveTo>
                    <a:pt x="0" y="0"/>
                  </a:moveTo>
                  <a:lnTo>
                    <a:pt x="2130202" y="0"/>
                  </a:lnTo>
                  <a:lnTo>
                    <a:pt x="2130202" y="2130202"/>
                  </a:lnTo>
                  <a:lnTo>
                    <a:pt x="0" y="2130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94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D3FCF-8502-15D9-B076-951675803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56258B-4001-2BF0-FA33-5B71C692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FED9AB5D-CC1D-DBE0-DED5-DDB78D2FEC5C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C51587B-7121-91AA-6CBD-DE285EBFEFEC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A6D6EF05-F3E5-12C7-5F23-764F517E5BFF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0102C62-5607-7390-5E7B-C94A19AFCE01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0DFC42-6144-E014-F62B-05BD46778270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DA0BECB5-3487-7C80-4F6E-850D88D21EA1}"/>
              </a:ext>
            </a:extLst>
          </p:cNvPr>
          <p:cNvSpPr txBox="1"/>
          <p:nvPr/>
        </p:nvSpPr>
        <p:spPr>
          <a:xfrm>
            <a:off x="583500" y="1945024"/>
            <a:ext cx="10922701" cy="4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Ang BSA ay kinakalkula sa pamamagitan ng pagdaragdag ng kabuuang apektadong bahagi ng balat, batay sa palagay na ang ulo ay 10%, ang mga braso ay 20%, ang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katawan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(trunk) ay 30%, at ang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mga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binti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ay 40%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kabuuang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surface area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katawan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</a:endParaRPr>
          </a:p>
          <a:p>
            <a:pPr>
              <a:lnSpc>
                <a:spcPts val="1727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>
              <a:lnSpc>
                <a:spcPts val="2939"/>
              </a:lnSpc>
            </a:pP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Pagtatantiya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BSA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gamit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ang Palm Method:</a:t>
            </a:r>
            <a:endParaRPr lang="en-US" sz="2400" dirty="0">
              <a:solidFill>
                <a:srgbClr val="FFFFFF"/>
              </a:solidFill>
              <a:latin typeface="Calibri"/>
              <a:ea typeface="Montserrat"/>
              <a:cs typeface="Calibri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Ulo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at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leeg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= 10% (10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palad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)</a:t>
            </a:r>
            <a:endParaRPr lang="en-US" sz="2400" dirty="0">
              <a:solidFill>
                <a:srgbClr val="FFFFFF"/>
              </a:solidFill>
              <a:latin typeface="Calibri"/>
              <a:ea typeface="Montserrat"/>
              <a:cs typeface="Calibri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Upper extremities = 20% (20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palad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)</a:t>
            </a:r>
            <a:endParaRPr lang="en-US" sz="2400" dirty="0">
              <a:solidFill>
                <a:srgbClr val="FFFFFF"/>
              </a:solidFill>
              <a:latin typeface="Calibri"/>
              <a:ea typeface="Montserrat"/>
              <a:cs typeface="Calibri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Trunk (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kasama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kilikili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at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singit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) = 30% (30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palad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)</a:t>
            </a:r>
            <a:endParaRPr lang="en-US" sz="2400" dirty="0">
              <a:solidFill>
                <a:srgbClr val="FFFFFF"/>
              </a:solidFill>
              <a:latin typeface="Calibri"/>
              <a:ea typeface="Montserrat"/>
              <a:cs typeface="Calibri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Lower extremities (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kasama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puwit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) = 40% (40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palad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)</a:t>
            </a:r>
            <a:endParaRPr lang="en-US" sz="2400" dirty="0">
              <a:solidFill>
                <a:srgbClr val="FFFFFF"/>
              </a:solidFill>
              <a:latin typeface="Calibri"/>
              <a:ea typeface="Montserrat"/>
              <a:cs typeface="Calibri"/>
            </a:endParaRPr>
          </a:p>
          <a:p>
            <a:pPr>
              <a:lnSpc>
                <a:spcPts val="1727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Kung ang BSA ay &gt;10%, ang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pasyente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ay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kandidato</a:t>
            </a:r>
            <a:endParaRPr lang="en-US" sz="2400" dirty="0">
              <a:solidFill>
                <a:srgbClr val="FFFFFF"/>
              </a:solidFill>
              <a:latin typeface="Calibri"/>
              <a:ea typeface="Montserrat"/>
              <a:cs typeface="Calibri"/>
            </a:endParaRPr>
          </a:p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para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sa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systemic therapy.</a:t>
            </a:r>
            <a:endParaRPr lang="en-US" sz="2400" dirty="0">
              <a:solidFill>
                <a:srgbClr val="FFFFFF"/>
              </a:solidFill>
              <a:latin typeface="Calibri"/>
              <a:ea typeface="Montserrat"/>
              <a:cs typeface="Calibri"/>
            </a:endParaRP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133405CD-F9BA-11B4-2722-315D922094E3}"/>
              </a:ext>
            </a:extLst>
          </p:cNvPr>
          <p:cNvGrpSpPr/>
          <p:nvPr/>
        </p:nvGrpSpPr>
        <p:grpSpPr>
          <a:xfrm>
            <a:off x="7445829" y="3429001"/>
            <a:ext cx="4150173" cy="2492832"/>
            <a:chOff x="0" y="0"/>
            <a:chExt cx="1755048" cy="1035922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9D3CD31F-DFF2-6962-F17D-240564611AA9}"/>
                </a:ext>
              </a:extLst>
            </p:cNvPr>
            <p:cNvSpPr/>
            <p:nvPr/>
          </p:nvSpPr>
          <p:spPr>
            <a:xfrm>
              <a:off x="0" y="0"/>
              <a:ext cx="1755048" cy="1035922"/>
            </a:xfrm>
            <a:custGeom>
              <a:avLst/>
              <a:gdLst/>
              <a:ahLst/>
              <a:cxnLst/>
              <a:rect l="l" t="t" r="r" b="b"/>
              <a:pathLst>
                <a:path w="1755048" h="1035922">
                  <a:moveTo>
                    <a:pt x="13942" y="0"/>
                  </a:moveTo>
                  <a:lnTo>
                    <a:pt x="1741106" y="0"/>
                  </a:lnTo>
                  <a:cubicBezTo>
                    <a:pt x="1748806" y="0"/>
                    <a:pt x="1755048" y="6242"/>
                    <a:pt x="1755048" y="13942"/>
                  </a:cubicBezTo>
                  <a:lnTo>
                    <a:pt x="1755048" y="1021980"/>
                  </a:lnTo>
                  <a:cubicBezTo>
                    <a:pt x="1755048" y="1029680"/>
                    <a:pt x="1748806" y="1035922"/>
                    <a:pt x="1741106" y="1035922"/>
                  </a:cubicBezTo>
                  <a:lnTo>
                    <a:pt x="13942" y="1035922"/>
                  </a:lnTo>
                  <a:cubicBezTo>
                    <a:pt x="6242" y="1035922"/>
                    <a:pt x="0" y="1029680"/>
                    <a:pt x="0" y="1021980"/>
                  </a:cubicBezTo>
                  <a:lnTo>
                    <a:pt x="0" y="13942"/>
                  </a:lnTo>
                  <a:cubicBezTo>
                    <a:pt x="0" y="6242"/>
                    <a:pt x="6242" y="0"/>
                    <a:pt x="13942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565DC7C3-E162-6A38-9B05-E41007BCF1F6}"/>
                </a:ext>
              </a:extLst>
            </p:cNvPr>
            <p:cNvSpPr txBox="1"/>
            <p:nvPr/>
          </p:nvSpPr>
          <p:spPr>
            <a:xfrm>
              <a:off x="0" y="9525"/>
              <a:ext cx="1755048" cy="10263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22">
            <a:extLst>
              <a:ext uri="{FF2B5EF4-FFF2-40B4-BE49-F238E27FC236}">
                <a16:creationId xmlns:a16="http://schemas.microsoft.com/office/drawing/2014/main" id="{5D1C06AA-9255-5953-23EF-3978342D074C}"/>
              </a:ext>
            </a:extLst>
          </p:cNvPr>
          <p:cNvSpPr txBox="1"/>
          <p:nvPr/>
        </p:nvSpPr>
        <p:spPr>
          <a:xfrm>
            <a:off x="39541" y="1329298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Criteria 1: Body Surface Area (BSA)</a:t>
            </a: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0C018BE1-CBC4-FD6E-5533-CC3DE3448434}"/>
              </a:ext>
            </a:extLst>
          </p:cNvPr>
          <p:cNvSpPr txBox="1"/>
          <p:nvPr/>
        </p:nvSpPr>
        <p:spPr>
          <a:xfrm>
            <a:off x="7327555" y="5199903"/>
            <a:ext cx="4369965" cy="72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Isang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palad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ng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pasyente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= </a:t>
            </a:r>
          </a:p>
          <a:p>
            <a:pPr algn="ctr">
              <a:lnSpc>
                <a:spcPts val="2939"/>
              </a:lnSpc>
            </a:pPr>
            <a:r>
              <a:rPr lang="en-US" sz="24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1% ng </a:t>
            </a:r>
            <a:r>
              <a:rPr lang="en-US" sz="2400" b="1" dirty="0" err="1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kanilang</a:t>
            </a:r>
            <a:r>
              <a:rPr lang="en-US" sz="2400" b="1" dirty="0">
                <a:solidFill>
                  <a:srgbClr val="3E1A57"/>
                </a:solidFill>
                <a:latin typeface="Calibri"/>
                <a:ea typeface="Montserrat Bold"/>
                <a:cs typeface="Calibri"/>
                <a:sym typeface="Montserrat Bold"/>
              </a:rPr>
              <a:t> BSA</a:t>
            </a:r>
            <a:endParaRPr lang="en-US" dirty="0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51123B43-9872-A08E-2ABE-40BBB184D3F6}"/>
              </a:ext>
            </a:extLst>
          </p:cNvPr>
          <p:cNvSpPr/>
          <p:nvPr/>
        </p:nvSpPr>
        <p:spPr>
          <a:xfrm>
            <a:off x="7850975" y="3628208"/>
            <a:ext cx="3395625" cy="1492626"/>
          </a:xfrm>
          <a:custGeom>
            <a:avLst/>
            <a:gdLst/>
            <a:ahLst/>
            <a:cxnLst/>
            <a:rect l="l" t="t" r="r" b="b"/>
            <a:pathLst>
              <a:path w="5093437" h="2238939">
                <a:moveTo>
                  <a:pt x="0" y="0"/>
                </a:moveTo>
                <a:lnTo>
                  <a:pt x="5093437" y="0"/>
                </a:lnTo>
                <a:lnTo>
                  <a:pt x="5093437" y="2238938"/>
                </a:lnTo>
                <a:lnTo>
                  <a:pt x="0" y="2238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771" b="-16383"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5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319D7-7989-830A-9C18-60DBE957A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EDB0B8-2C7B-C762-AFF5-A86E0789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18168DE1-5452-F7C2-A51B-F61CCCD9DB0F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11FAD9-0E10-36A4-F631-0409FFA6082C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9C2EB633-196A-BB3F-DBB0-0112D9A982EB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B143E45-446A-FDCA-823A-5488CCD5EED2}"/>
              </a:ext>
            </a:extLst>
          </p:cNvPr>
          <p:cNvSpPr txBox="1"/>
          <p:nvPr/>
        </p:nvSpPr>
        <p:spPr>
          <a:xfrm>
            <a:off x="5722796" y="6228677"/>
            <a:ext cx="4664914" cy="46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BF5B5B-FE85-F638-FE00-FC638842DCFB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16">
            <a:extLst>
              <a:ext uri="{FF2B5EF4-FFF2-40B4-BE49-F238E27FC236}">
                <a16:creationId xmlns:a16="http://schemas.microsoft.com/office/drawing/2014/main" id="{373FE1AE-6E26-D3EB-9401-004C25CF3BB2}"/>
              </a:ext>
            </a:extLst>
          </p:cNvPr>
          <p:cNvGrpSpPr/>
          <p:nvPr/>
        </p:nvGrpSpPr>
        <p:grpSpPr>
          <a:xfrm>
            <a:off x="7811967" y="1904033"/>
            <a:ext cx="3787236" cy="4036616"/>
            <a:chOff x="0" y="0"/>
            <a:chExt cx="1496192" cy="1594712"/>
          </a:xfrm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91F44A38-BE47-2F46-AE20-D1D677B8748C}"/>
                </a:ext>
              </a:extLst>
            </p:cNvPr>
            <p:cNvSpPr/>
            <p:nvPr/>
          </p:nvSpPr>
          <p:spPr>
            <a:xfrm>
              <a:off x="0" y="0"/>
              <a:ext cx="1496192" cy="1594712"/>
            </a:xfrm>
            <a:custGeom>
              <a:avLst/>
              <a:gdLst/>
              <a:ahLst/>
              <a:cxnLst/>
              <a:rect l="l" t="t" r="r" b="b"/>
              <a:pathLst>
                <a:path w="1496192" h="1594712">
                  <a:moveTo>
                    <a:pt x="16354" y="0"/>
                  </a:moveTo>
                  <a:lnTo>
                    <a:pt x="1479838" y="0"/>
                  </a:lnTo>
                  <a:cubicBezTo>
                    <a:pt x="1484176" y="0"/>
                    <a:pt x="1488335" y="1723"/>
                    <a:pt x="1491402" y="4790"/>
                  </a:cubicBezTo>
                  <a:cubicBezTo>
                    <a:pt x="1494469" y="7857"/>
                    <a:pt x="1496192" y="12016"/>
                    <a:pt x="1496192" y="16354"/>
                  </a:cubicBezTo>
                  <a:lnTo>
                    <a:pt x="1496192" y="1578359"/>
                  </a:lnTo>
                  <a:cubicBezTo>
                    <a:pt x="1496192" y="1582696"/>
                    <a:pt x="1494469" y="1586856"/>
                    <a:pt x="1491402" y="1589922"/>
                  </a:cubicBezTo>
                  <a:cubicBezTo>
                    <a:pt x="1488335" y="1592989"/>
                    <a:pt x="1484176" y="1594712"/>
                    <a:pt x="1479838" y="1594712"/>
                  </a:cubicBezTo>
                  <a:lnTo>
                    <a:pt x="16354" y="1594712"/>
                  </a:lnTo>
                  <a:cubicBezTo>
                    <a:pt x="12016" y="1594712"/>
                    <a:pt x="7857" y="1592989"/>
                    <a:pt x="4790" y="1589922"/>
                  </a:cubicBezTo>
                  <a:cubicBezTo>
                    <a:pt x="1723" y="1586856"/>
                    <a:pt x="0" y="1582696"/>
                    <a:pt x="0" y="1578359"/>
                  </a:cubicBezTo>
                  <a:lnTo>
                    <a:pt x="0" y="16354"/>
                  </a:lnTo>
                  <a:cubicBezTo>
                    <a:pt x="0" y="12016"/>
                    <a:pt x="1723" y="7857"/>
                    <a:pt x="4790" y="4790"/>
                  </a:cubicBezTo>
                  <a:cubicBezTo>
                    <a:pt x="7857" y="1723"/>
                    <a:pt x="12016" y="0"/>
                    <a:pt x="16354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F96E8B-3766-C491-AD77-C311394A0122}"/>
                </a:ext>
              </a:extLst>
            </p:cNvPr>
            <p:cNvSpPr txBox="1"/>
            <p:nvPr/>
          </p:nvSpPr>
          <p:spPr>
            <a:xfrm>
              <a:off x="0" y="9525"/>
              <a:ext cx="1496192" cy="158518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Freeform 19">
            <a:extLst>
              <a:ext uri="{FF2B5EF4-FFF2-40B4-BE49-F238E27FC236}">
                <a16:creationId xmlns:a16="http://schemas.microsoft.com/office/drawing/2014/main" id="{DCEBF04D-55AB-A4DE-913C-DC1AF7626923}"/>
              </a:ext>
            </a:extLst>
          </p:cNvPr>
          <p:cNvSpPr/>
          <p:nvPr/>
        </p:nvSpPr>
        <p:spPr>
          <a:xfrm>
            <a:off x="8019631" y="1992310"/>
            <a:ext cx="3266576" cy="3860061"/>
          </a:xfrm>
          <a:custGeom>
            <a:avLst/>
            <a:gdLst/>
            <a:ahLst/>
            <a:cxnLst/>
            <a:rect l="l" t="t" r="r" b="b"/>
            <a:pathLst>
              <a:path w="4899864" h="5790091">
                <a:moveTo>
                  <a:pt x="0" y="0"/>
                </a:moveTo>
                <a:lnTo>
                  <a:pt x="4899864" y="0"/>
                </a:lnTo>
                <a:lnTo>
                  <a:pt x="4899864" y="5790091"/>
                </a:lnTo>
                <a:lnTo>
                  <a:pt x="0" y="5790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0559051D-92DC-638B-DCFB-DFA096C4F77F}"/>
              </a:ext>
            </a:extLst>
          </p:cNvPr>
          <p:cNvSpPr txBox="1"/>
          <p:nvPr/>
        </p:nvSpPr>
        <p:spPr>
          <a:xfrm>
            <a:off x="583499" y="2058388"/>
            <a:ext cx="6991331" cy="407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Kandidato para sa systemic therapy ang pasyente na mayroong isa o higit pa na psoriasis lesions sa isa or higit pa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high-impact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bahagi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ng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katawan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kabilang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 ang:</a:t>
            </a:r>
          </a:p>
          <a:p>
            <a:pPr>
              <a:lnSpc>
                <a:spcPts val="2939"/>
              </a:lnSpc>
            </a:pPr>
            <a:endParaRPr lang="en-US" sz="2400" dirty="0">
              <a:solidFill>
                <a:srgbClr val="FFFFFF"/>
              </a:solidFill>
              <a:latin typeface="Calibri"/>
              <a:ea typeface="Montserrat"/>
              <a:cs typeface="Calibri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Mukha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  <a:sym typeface="Montserrat"/>
              </a:rPr>
              <a:t>Palad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Talampakan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Genitalia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Calibri"/>
                <a:ea typeface="Montserrat"/>
                <a:cs typeface="Calibri"/>
              </a:rPr>
              <a:t>Anit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</a:endParaRPr>
          </a:p>
          <a:p>
            <a:pPr marL="453390" lvl="1" indent="-226695">
              <a:lnSpc>
                <a:spcPts val="2939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rPr>
              <a:t>Kuko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</a:endParaRPr>
          </a:p>
          <a:p>
            <a:pPr>
              <a:lnSpc>
                <a:spcPts val="2939"/>
              </a:lnSpc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</a:endParaRP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D976C1F4-F8D6-EFD4-0423-2214D7F74640}"/>
              </a:ext>
            </a:extLst>
          </p:cNvPr>
          <p:cNvSpPr txBox="1"/>
          <p:nvPr/>
        </p:nvSpPr>
        <p:spPr>
          <a:xfrm>
            <a:off x="39540" y="1346200"/>
            <a:ext cx="1211291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453"/>
              </a:lnSpc>
            </a:pP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Criteria 2: </a:t>
            </a:r>
            <a:r>
              <a:rPr lang="en-US" sz="2400" b="1" dirty="0" err="1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Karamdaman</a:t>
            </a: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sa</a:t>
            </a: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mga</a:t>
            </a: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 High-Impact </a:t>
            </a:r>
            <a:r>
              <a:rPr lang="en-US" sz="2400" b="1" dirty="0" err="1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na</a:t>
            </a: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Bahagi</a:t>
            </a: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 ng </a:t>
            </a:r>
            <a:r>
              <a:rPr lang="en-US" sz="2400" b="1" dirty="0" err="1">
                <a:solidFill>
                  <a:srgbClr val="3E1A57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Katawan</a:t>
            </a:r>
            <a:endParaRPr lang="en-US" sz="2400" b="1" dirty="0">
              <a:solidFill>
                <a:srgbClr val="3E1A57"/>
              </a:solidFill>
              <a:latin typeface="Calibri" panose="020F0502020204030204" pitchFamily="34" charset="0"/>
              <a:ea typeface="Montserrat Semi-Bold"/>
              <a:cs typeface="Calibri" panose="020F0502020204030204" pitchFamily="34" charset="0"/>
              <a:sym typeface="Montserrat Semi-Bold"/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E4E1FE84-5FA3-99DA-A993-581E7343F428}"/>
              </a:ext>
            </a:extLst>
          </p:cNvPr>
          <p:cNvSpPr txBox="1"/>
          <p:nvPr/>
        </p:nvSpPr>
        <p:spPr>
          <a:xfrm>
            <a:off x="9555019" y="5459875"/>
            <a:ext cx="1946285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b="1">
                <a:solidFill>
                  <a:srgbClr val="000000"/>
                </a:solidFill>
                <a:latin typeface="Calibri" panose="020F0502020204030204" pitchFamily="34" charset="0"/>
                <a:ea typeface="Montserrat Semi-Bold"/>
                <a:cs typeface="Calibri" panose="020F0502020204030204" pitchFamily="34" charset="0"/>
                <a:sym typeface="Montserrat Semi-Bold"/>
              </a:rPr>
              <a:t>Photos courtesy of Peter van de Kerkhof, MD, PhD, Lone Skov, MD, PhD, and Ulrich Mrowietz, MD, PhD</a:t>
            </a:r>
          </a:p>
        </p:txBody>
      </p:sp>
    </p:spTree>
    <p:extLst>
      <p:ext uri="{BB962C8B-B14F-4D97-AF65-F5344CB8AC3E}">
        <p14:creationId xmlns:p14="http://schemas.microsoft.com/office/powerpoint/2010/main" val="11624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8A8EA-401A-DE57-0235-88CF65AD7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C6A4BF-B029-0C9F-E09F-BF503C8B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6" y="87271"/>
            <a:ext cx="10835986" cy="1098909"/>
          </a:xfrm>
        </p:spPr>
        <p:txBody>
          <a:bodyPr/>
          <a:lstStyle/>
          <a:p>
            <a:pPr>
              <a:lnSpc>
                <a:spcPts val="3960"/>
              </a:lnSpc>
            </a:pPr>
            <a:r>
              <a:rPr lang="en-US" b="1" dirty="0">
                <a:latin typeface="Calibri"/>
                <a:ea typeface="Montserrat Semi-Bold"/>
                <a:cs typeface="Calibri"/>
                <a:sym typeface="Montserrat Semi-Bold"/>
              </a:rPr>
              <a:t>MULING KLASIPIKASYON NG KALUBHAAN NG PSORIASIS</a:t>
            </a:r>
            <a:br>
              <a:rPr lang="en-US" b="1" dirty="0">
                <a:latin typeface="Calibri" panose="020F0502020204030204" pitchFamily="34" charset="0"/>
                <a:ea typeface="Montserrat Semi-Bold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Isang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Pandaigdigang</a:t>
            </a:r>
            <a:r>
              <a:rPr lang="en-US" b="1" dirty="0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1BE48"/>
                </a:solidFill>
                <a:latin typeface="Calibri"/>
                <a:ea typeface="Calibri"/>
                <a:cs typeface="Calibri"/>
              </a:rPr>
              <a:t>Konsensus</a:t>
            </a:r>
            <a:endParaRPr lang="en-US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107A844C-3ADE-A4CD-9A82-18139685B0F1}"/>
              </a:ext>
            </a:extLst>
          </p:cNvPr>
          <p:cNvGrpSpPr/>
          <p:nvPr/>
        </p:nvGrpSpPr>
        <p:grpSpPr>
          <a:xfrm>
            <a:off x="494481" y="1332411"/>
            <a:ext cx="11203038" cy="379003"/>
            <a:chOff x="0" y="-35730"/>
            <a:chExt cx="4425892" cy="318238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036809-2A21-771F-60E9-271F8524F189}"/>
                </a:ext>
              </a:extLst>
            </p:cNvPr>
            <p:cNvSpPr/>
            <p:nvPr/>
          </p:nvSpPr>
          <p:spPr>
            <a:xfrm>
              <a:off x="0" y="-35730"/>
              <a:ext cx="4425892" cy="282508"/>
            </a:xfrm>
            <a:custGeom>
              <a:avLst/>
              <a:gdLst/>
              <a:ahLst/>
              <a:cxnLst/>
              <a:rect l="l" t="t" r="r" b="b"/>
              <a:pathLst>
                <a:path w="4425892" h="282508">
                  <a:moveTo>
                    <a:pt x="5528" y="0"/>
                  </a:moveTo>
                  <a:lnTo>
                    <a:pt x="4420364" y="0"/>
                  </a:lnTo>
                  <a:cubicBezTo>
                    <a:pt x="4423417" y="0"/>
                    <a:pt x="4425892" y="2475"/>
                    <a:pt x="4425892" y="5528"/>
                  </a:cubicBezTo>
                  <a:lnTo>
                    <a:pt x="4425892" y="276979"/>
                  </a:lnTo>
                  <a:cubicBezTo>
                    <a:pt x="4425892" y="278446"/>
                    <a:pt x="4425309" y="279852"/>
                    <a:pt x="4424273" y="280889"/>
                  </a:cubicBezTo>
                  <a:cubicBezTo>
                    <a:pt x="4423236" y="281925"/>
                    <a:pt x="4421830" y="282508"/>
                    <a:pt x="4420364" y="282508"/>
                  </a:cubicBezTo>
                  <a:lnTo>
                    <a:pt x="5528" y="282508"/>
                  </a:lnTo>
                  <a:cubicBezTo>
                    <a:pt x="4062" y="282508"/>
                    <a:pt x="2656" y="281925"/>
                    <a:pt x="1619" y="280889"/>
                  </a:cubicBezTo>
                  <a:cubicBezTo>
                    <a:pt x="582" y="279852"/>
                    <a:pt x="0" y="278446"/>
                    <a:pt x="0" y="276979"/>
                  </a:cubicBezTo>
                  <a:lnTo>
                    <a:pt x="0" y="5528"/>
                  </a:lnTo>
                  <a:cubicBezTo>
                    <a:pt x="0" y="4062"/>
                    <a:pt x="582" y="2656"/>
                    <a:pt x="1619" y="1619"/>
                  </a:cubicBezTo>
                  <a:cubicBezTo>
                    <a:pt x="2656" y="582"/>
                    <a:pt x="4062" y="0"/>
                    <a:pt x="5528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EAF9469C-B641-CD32-8975-C92D35C6C42B}"/>
                </a:ext>
              </a:extLst>
            </p:cNvPr>
            <p:cNvSpPr txBox="1"/>
            <p:nvPr/>
          </p:nvSpPr>
          <p:spPr>
            <a:xfrm>
              <a:off x="0" y="9525"/>
              <a:ext cx="4425892" cy="2729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37E0E9B-BAB5-28AC-C820-8F37BD577AE6}"/>
              </a:ext>
            </a:extLst>
          </p:cNvPr>
          <p:cNvSpPr txBox="1"/>
          <p:nvPr/>
        </p:nvSpPr>
        <p:spPr>
          <a:xfrm>
            <a:off x="493698" y="6169842"/>
            <a:ext cx="9588147" cy="232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"/>
              </a:lnSpc>
              <a:spcBef>
                <a:spcPct val="0"/>
              </a:spcBef>
            </a:pP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International Psoriasis Council Board Members and Councilors. Recategorization of Psoriasis Severity: Delphi Consensus from the International Psoriasis Council. Strober B, Ryan C, van de Kerkhof P, et al. 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J Am </a:t>
            </a:r>
            <a:r>
              <a:rPr lang="en-US" sz="900" i="1" dirty="0" err="1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Acad</a:t>
            </a:r>
            <a:r>
              <a:rPr lang="en-US" sz="900" i="1" dirty="0">
                <a:solidFill>
                  <a:schemeClr val="accent3"/>
                </a:solidFill>
                <a:latin typeface="Calibri" panose="020F0502020204030204" pitchFamily="34" charset="0"/>
                <a:ea typeface="Montserrat Italics"/>
                <a:cs typeface="Calibri" panose="020F0502020204030204" pitchFamily="34" charset="0"/>
                <a:sym typeface="Montserrat Italics"/>
              </a:rPr>
              <a:t> Dermatol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2020 Jan;82(1):117-122.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doi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: 10.1016/j.jaad.2019.08.026. </a:t>
            </a:r>
            <a:r>
              <a:rPr lang="en-US" sz="900" dirty="0" err="1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Epub</a:t>
            </a:r>
            <a:r>
              <a:rPr lang="en-US" sz="900" dirty="0">
                <a:solidFill>
                  <a:schemeClr val="accent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2019 Aug 16. PMID: 31425723.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F05299-A2AC-8FEF-186E-5754F9941CF2}"/>
              </a:ext>
            </a:extLst>
          </p:cNvPr>
          <p:cNvSpPr/>
          <p:nvPr/>
        </p:nvSpPr>
        <p:spPr>
          <a:xfrm>
            <a:off x="493699" y="1778558"/>
            <a:ext cx="11203038" cy="42705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F66068C0-8C9A-A1F0-F143-A37C9D3FBA86}"/>
              </a:ext>
            </a:extLst>
          </p:cNvPr>
          <p:cNvGrpSpPr/>
          <p:nvPr/>
        </p:nvGrpSpPr>
        <p:grpSpPr>
          <a:xfrm>
            <a:off x="6801241" y="1972760"/>
            <a:ext cx="4719116" cy="3795316"/>
            <a:chOff x="0" y="0"/>
            <a:chExt cx="1864342" cy="1499384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7E038ADF-488D-281E-F107-A205FB5E6012}"/>
                </a:ext>
              </a:extLst>
            </p:cNvPr>
            <p:cNvSpPr/>
            <p:nvPr/>
          </p:nvSpPr>
          <p:spPr>
            <a:xfrm>
              <a:off x="0" y="0"/>
              <a:ext cx="1864342" cy="1499384"/>
            </a:xfrm>
            <a:custGeom>
              <a:avLst/>
              <a:gdLst/>
              <a:ahLst/>
              <a:cxnLst/>
              <a:rect l="l" t="t" r="r" b="b"/>
              <a:pathLst>
                <a:path w="1864342" h="1499384">
                  <a:moveTo>
                    <a:pt x="13124" y="0"/>
                  </a:moveTo>
                  <a:lnTo>
                    <a:pt x="1851218" y="0"/>
                  </a:lnTo>
                  <a:cubicBezTo>
                    <a:pt x="1858466" y="0"/>
                    <a:pt x="1864342" y="5876"/>
                    <a:pt x="1864342" y="13124"/>
                  </a:cubicBezTo>
                  <a:lnTo>
                    <a:pt x="1864342" y="1486260"/>
                  </a:lnTo>
                  <a:cubicBezTo>
                    <a:pt x="1864342" y="1493508"/>
                    <a:pt x="1858466" y="1499384"/>
                    <a:pt x="1851218" y="1499384"/>
                  </a:cubicBezTo>
                  <a:lnTo>
                    <a:pt x="13124" y="1499384"/>
                  </a:lnTo>
                  <a:cubicBezTo>
                    <a:pt x="5876" y="1499384"/>
                    <a:pt x="0" y="1493508"/>
                    <a:pt x="0" y="1486260"/>
                  </a:cubicBezTo>
                  <a:lnTo>
                    <a:pt x="0" y="13124"/>
                  </a:lnTo>
                  <a:cubicBezTo>
                    <a:pt x="0" y="5876"/>
                    <a:pt x="5876" y="0"/>
                    <a:pt x="13124" y="0"/>
                  </a:cubicBezTo>
                  <a:close/>
                </a:path>
              </a:pathLst>
            </a:custGeom>
            <a:solidFill>
              <a:srgbClr val="D0C4C5"/>
            </a:solidFill>
          </p:spPr>
          <p:txBody>
            <a:bodyPr/>
            <a:lstStyle/>
            <a:p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C33475BF-63F9-4C0C-4110-E0B0889D5610}"/>
                </a:ext>
              </a:extLst>
            </p:cNvPr>
            <p:cNvSpPr txBox="1"/>
            <p:nvPr/>
          </p:nvSpPr>
          <p:spPr>
            <a:xfrm>
              <a:off x="0" y="9525"/>
              <a:ext cx="1864342" cy="148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6"/>
                </a:lnSpc>
              </a:pPr>
              <a:endParaRPr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Freeform 20">
            <a:extLst>
              <a:ext uri="{FF2B5EF4-FFF2-40B4-BE49-F238E27FC236}">
                <a16:creationId xmlns:a16="http://schemas.microsoft.com/office/drawing/2014/main" id="{810B5C77-8AD2-F734-7F2E-E27625535D98}"/>
              </a:ext>
            </a:extLst>
          </p:cNvPr>
          <p:cNvSpPr/>
          <p:nvPr/>
        </p:nvSpPr>
        <p:spPr>
          <a:xfrm>
            <a:off x="7152558" y="2269143"/>
            <a:ext cx="4103980" cy="3202550"/>
          </a:xfrm>
          <a:custGeom>
            <a:avLst/>
            <a:gdLst/>
            <a:ahLst/>
            <a:cxnLst/>
            <a:rect l="l" t="t" r="r" b="b"/>
            <a:pathLst>
              <a:path w="6155970" h="4803825">
                <a:moveTo>
                  <a:pt x="0" y="0"/>
                </a:moveTo>
                <a:lnTo>
                  <a:pt x="6155970" y="0"/>
                </a:lnTo>
                <a:lnTo>
                  <a:pt x="6155970" y="4803824"/>
                </a:lnTo>
                <a:lnTo>
                  <a:pt x="0" y="4803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55" t="-23008" r="-6248" b="-20009"/>
            </a:stretch>
          </a:blipFill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747A224B-1763-3ACD-3C57-1BE3AA40534C}"/>
              </a:ext>
            </a:extLst>
          </p:cNvPr>
          <p:cNvSpPr txBox="1"/>
          <p:nvPr/>
        </p:nvSpPr>
        <p:spPr>
          <a:xfrm>
            <a:off x="39540" y="1337224"/>
            <a:ext cx="12112919" cy="69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6695" lvl="1" algn="ctr">
              <a:lnSpc>
                <a:spcPts val="2939"/>
              </a:lnSpc>
            </a:pPr>
            <a:r>
              <a:rPr lang="en-US" sz="2400" b="1" dirty="0">
                <a:solidFill>
                  <a:srgbClr val="3E1A57"/>
                </a:solidFill>
                <a:latin typeface="Calibri"/>
                <a:ea typeface="Montserrat Semi-Bold"/>
                <a:cs typeface="Calibri"/>
                <a:sym typeface="Montserrat Semi-Bold"/>
              </a:rPr>
              <a:t>Criteria 3: </a:t>
            </a: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Montserrat Semi-Bold"/>
              </a:rPr>
              <a:t>Hindi </a:t>
            </a:r>
            <a:r>
              <a:rPr lang="en-US" sz="2400" b="1" dirty="0" err="1">
                <a:solidFill>
                  <a:srgbClr val="3E1A57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Montserrat Semi-Bold"/>
              </a:rPr>
              <a:t>Pagtalab</a:t>
            </a: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Montserrat Semi-Bold"/>
              </a:rPr>
              <a:t> ng </a:t>
            </a:r>
            <a:r>
              <a:rPr lang="en-US" sz="2400" b="1" dirty="0" err="1">
                <a:solidFill>
                  <a:srgbClr val="3E1A57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Montserrat Semi-Bold"/>
              </a:rPr>
              <a:t>mga</a:t>
            </a: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Montserrat Semi-Bold"/>
              </a:rPr>
              <a:t>Pamahid</a:t>
            </a: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Montserrat Semi-Bold"/>
              </a:rPr>
              <a:t>na</a:t>
            </a: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Montserrat Semi-Bold"/>
              </a:rPr>
              <a:t> </a:t>
            </a:r>
            <a:r>
              <a:rPr lang="en-US" sz="2400" b="1" dirty="0" err="1">
                <a:solidFill>
                  <a:srgbClr val="3E1A57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Montserrat Semi-Bold"/>
              </a:rPr>
              <a:t>Gamot</a:t>
            </a:r>
            <a:r>
              <a:rPr lang="en-US" sz="2400" b="1" dirty="0">
                <a:solidFill>
                  <a:srgbClr val="3E1A57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Montserrat Semi-Bold"/>
              </a:rPr>
              <a:t> </a:t>
            </a:r>
            <a:endParaRPr lang="en-US" sz="2400" b="1" dirty="0">
              <a:solidFill>
                <a:srgbClr val="3E1A57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0" lvl="1" algn="ctr">
              <a:lnSpc>
                <a:spcPts val="2453"/>
              </a:lnSpc>
            </a:pPr>
            <a:endParaRPr lang="en-US" sz="2400" b="1" dirty="0">
              <a:solidFill>
                <a:srgbClr val="3E1A57"/>
              </a:solidFill>
              <a:latin typeface="Calibri" panose="020F0502020204030204" pitchFamily="34" charset="0"/>
              <a:ea typeface="Montserrat Semi-Bold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035EE-01CA-3917-26EA-02F594444C31}"/>
              </a:ext>
            </a:extLst>
          </p:cNvPr>
          <p:cNvSpPr txBox="1"/>
          <p:nvPr/>
        </p:nvSpPr>
        <p:spPr bwMode="gray">
          <a:xfrm>
            <a:off x="493698" y="6481962"/>
            <a:ext cx="9588148" cy="326789"/>
          </a:xfrm>
          <a:prstGeom prst="rect">
            <a:avLst/>
          </a:prstGeom>
        </p:spPr>
        <p:txBody>
          <a:bodyPr vert="horz" lIns="0" tIns="0" rIns="90000" bIns="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900" b="0" i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Establishing Consensus on Defining Failure of Topical Therapy in Psoriasis: Recommendations from the International Psoriasis Council; Strober, Bruce E. et al. Journal of the American Academy of Dermatology, Volume 0, Issue 0 https://</a:t>
            </a:r>
            <a:r>
              <a:rPr lang="en-US" sz="900" b="0" i="0" kern="1200" baseline="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900" b="0" i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/10.1016/j.jaad.2025.08.116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900" b="0" i="0" kern="1200" baseline="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4D1EC1-90C2-E2B3-8ECF-24F5E6026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37" y="2449285"/>
            <a:ext cx="5190066" cy="3763109"/>
          </a:xfrm>
        </p:spPr>
        <p:txBody>
          <a:bodyPr vert="horz" lIns="0" tIns="0" rIns="0" bIns="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Ang kawalan ng kakayahang makamit ang malinaw o halos malinaw na balat (BSA</a:t>
            </a:r>
            <a:r>
              <a:rPr lang="en-US" sz="28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≤1%, PGA 0 o 1) matapos ang </a:t>
            </a:r>
            <a:r>
              <a:rPr lang="en-US" sz="28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dalawang</a:t>
            </a:r>
            <a:r>
              <a:rPr lang="en-US" sz="28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magkasunod</a:t>
            </a:r>
            <a:r>
              <a:rPr lang="en-US" sz="28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na</a:t>
            </a:r>
            <a:r>
              <a:rPr lang="en-US" sz="28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4-na </a:t>
            </a:r>
            <a:r>
              <a:rPr lang="en-US" sz="28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linggong</a:t>
            </a:r>
            <a:r>
              <a:rPr lang="en-US" sz="28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kurso</a:t>
            </a:r>
            <a:r>
              <a:rPr lang="en-US" sz="28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ng </a:t>
            </a:r>
            <a:r>
              <a:rPr lang="en-US" sz="28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pamahid</a:t>
            </a:r>
            <a:r>
              <a:rPr lang="en-US" sz="28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na</a:t>
            </a:r>
            <a:r>
              <a:rPr lang="en-US" sz="28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gamot</a:t>
            </a:r>
            <a:r>
              <a:rPr lang="en-US" sz="28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8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alinsunod</a:t>
            </a:r>
            <a:r>
              <a:rPr lang="en-US" sz="28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sa</a:t>
            </a:r>
            <a:r>
              <a:rPr lang="en-US" sz="28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mga</a:t>
            </a:r>
            <a:r>
              <a:rPr lang="en-US" sz="28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gabay</a:t>
            </a:r>
            <a:r>
              <a:rPr lang="en-US" sz="28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Bigyan ng matibay na konsiderasyon ang isang pasyente na nag-uulat ng katamtaman o malubhang psoriasis, sa kabila ng pagtatasa ng tagapagbigay na ito'y banayad, at nakararanas ng makabuluhang pisikal, sikolohikal, o panlipunang epekto.</a:t>
            </a:r>
            <a:endParaRPr lang="en-US" sz="1900" b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Iayon</a:t>
            </a:r>
            <a:r>
              <a:rPr lang="en-US" sz="19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ang mga desisyon sa paggamot sa mga rehiyonal na gabay at iakma sa tiyak na klinikal na sitwasyon, kabilang ang edad, comorbidities, presentasyon, at pagsunod sa paggamot. </a:t>
            </a:r>
            <a:endParaRPr lang="en-US" sz="1900" b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Kung ang </a:t>
            </a:r>
            <a:r>
              <a:rPr lang="en-US" sz="19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mga</a:t>
            </a:r>
            <a:r>
              <a:rPr lang="en-US" sz="19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9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epektibong</a:t>
            </a:r>
            <a:r>
              <a:rPr lang="en-US" sz="19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systemic therapy ay hindi naa-access, ang pagpapatuloy ng </a:t>
            </a:r>
            <a:r>
              <a:rPr lang="en-US" sz="19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mga</a:t>
            </a:r>
            <a:r>
              <a:rPr lang="en-US" sz="19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9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pamahid</a:t>
            </a:r>
            <a:r>
              <a:rPr lang="en-US" sz="19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9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na</a:t>
            </a:r>
            <a:r>
              <a:rPr lang="en-US" sz="19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9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gamot</a:t>
            </a:r>
            <a:r>
              <a:rPr lang="en-US" sz="19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kahit mas mababa ang bisa, ay maaaring angkop, basta't ito'y iniakma sa klinikal na profile ng </a:t>
            </a:r>
            <a:r>
              <a:rPr lang="en-US" sz="19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pasyente</a:t>
            </a:r>
            <a:r>
              <a:rPr lang="en-US" sz="19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at </a:t>
            </a:r>
            <a:r>
              <a:rPr lang="en-US" sz="19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sa</a:t>
            </a:r>
            <a:r>
              <a:rPr lang="en-US" sz="19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9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mga</a:t>
            </a:r>
            <a:r>
              <a:rPr lang="en-US" sz="19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9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rekomendasyong</a:t>
            </a:r>
            <a:r>
              <a:rPr lang="en-US" sz="19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pang-</a:t>
            </a:r>
            <a:r>
              <a:rPr lang="en-US" sz="19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rehiyonal</a:t>
            </a:r>
            <a:r>
              <a:rPr lang="en-US" sz="19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. </a:t>
            </a:r>
            <a:endParaRPr lang="en-US" sz="1900" b="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14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PC Brand 2019">
      <a:dk1>
        <a:srgbClr val="48206E"/>
      </a:dk1>
      <a:lt1>
        <a:srgbClr val="FEFFFF"/>
      </a:lt1>
      <a:dk2>
        <a:srgbClr val="F26C51"/>
      </a:dk2>
      <a:lt2>
        <a:srgbClr val="D3C8C8"/>
      </a:lt2>
      <a:accent1>
        <a:srgbClr val="FEC553"/>
      </a:accent1>
      <a:accent2>
        <a:srgbClr val="70659A"/>
      </a:accent2>
      <a:accent3>
        <a:srgbClr val="862665"/>
      </a:accent3>
      <a:accent4>
        <a:srgbClr val="CD8599"/>
      </a:accent4>
      <a:accent5>
        <a:srgbClr val="953092"/>
      </a:accent5>
      <a:accent6>
        <a:srgbClr val="4D4D4F"/>
      </a:accent6>
      <a:hlink>
        <a:srgbClr val="862665"/>
      </a:hlink>
      <a:folHlink>
        <a:srgbClr val="7065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5BEE14F-2A33-D246-A411-6C192F21EF3F}" vid="{57D24EDD-D127-0445-AD75-29E16ECA21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12107</TotalTime>
  <Words>2933</Words>
  <Application>Microsoft Macintosh PowerPoint</Application>
  <PresentationFormat>Widescreen</PresentationFormat>
  <Paragraphs>177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Hiragino Sans W3</vt:lpstr>
      <vt:lpstr>Arial</vt:lpstr>
      <vt:lpstr>Calibri</vt:lpstr>
      <vt:lpstr>System Font Regular</vt:lpstr>
      <vt:lpstr>Wingdings 3</vt:lpstr>
      <vt:lpstr>Ion Boardroom</vt:lpstr>
      <vt:lpstr>Pag-unawa sa Muling Klasipikasyon ng Kalubhaan ng Psoriasis ayon sa  International Psoriasis Council (IPC): </vt:lpstr>
      <vt:lpstr>MULING KLASIPIKASYON NG KALUBHAAN NG PSORIASIS Isang Pandaigdigang Konsensus</vt:lpstr>
      <vt:lpstr>MULING KLASIPIKASYON NG KALUBHAAN NG PSORIASIS Isang Pandaigdigang Konsensus</vt:lpstr>
      <vt:lpstr>MULING KLASIPIKASYON NG KALUBHAAN NG PSORIASIS Isang Pandaigdigang Konsensus</vt:lpstr>
      <vt:lpstr>MULING KLASIPIKASYON NG KALUBHAAN NG PSORIASIS Isang Pandaigdigang Konsensus</vt:lpstr>
      <vt:lpstr>MULING KLASIPIKASYON NG KALUBHAAN NG PSORIASIS Isang Pandaigdigang Konsensus</vt:lpstr>
      <vt:lpstr>MULING KLASIPIKASYON NG KALUBHAAN NG PSORIASIS Isang Pandaigdigang Konsensus</vt:lpstr>
      <vt:lpstr>MULING KLASIPIKASYON NG KALUBHAAN NG PSORIASIS Isang Pandaigdigang Konsensus</vt:lpstr>
      <vt:lpstr>MULING KLASIPIKASYON NG KALUBHAAN NG PSORIASIS Isang Pandaigdigang Konsensus</vt:lpstr>
      <vt:lpstr>MULING KLASIPIKASYON NG KALUBHAAN NG PSORIASIS Isang Pandaigdigang Konsensus</vt:lpstr>
      <vt:lpstr>Pandaigdigang Pag-ampon at Pansuportang Ebidensya</vt:lpstr>
      <vt:lpstr>MULING KLASIPIKASYON NG KALUBHAAN NG PSORIASIS Isang Pandaigdigang Konsensus</vt:lpstr>
      <vt:lpstr>MULING KLASIPIKASYON NG KALUBHAAN NG PSORIASIS Isang Pandaigdigang Konsensus</vt:lpstr>
      <vt:lpstr>MULING KLASIPIKASYON NG KALUBHAAN NG PSORIASIS Isang Pandaigdigang Konsensus</vt:lpstr>
      <vt:lpstr>MULING KLASIPIKASYON NG KALUBHAAN NG PSORIASIS Isang Pandaigdigang Konsensus</vt:lpstr>
      <vt:lpstr>MULING KLASIPIKASYON NG KALUBHAAN NG PSORIASIS Isang Pandaigdigang Konsensus</vt:lpstr>
      <vt:lpstr>MULING KLASIPIKASYON NG KALUBHAAN NG PSORIASIS Isang Pandaigdigang Konsensus</vt:lpstr>
      <vt:lpstr>MULING KLASIPIKASYON NG KALUBHAAN NG PSORIASIS Isang Pandaigdigang Konsensus</vt:lpstr>
      <vt:lpstr>MULING KLASIPIKASYON NG KALUBHAAN NG PSORIASIS Isang Pandaigdigang Konsensus</vt:lpstr>
      <vt:lpstr>MULING KLASIPIKASYON NG KALUBHAAN NG PSORIASIS Isang Pandaigdigang Konsensus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Pag-unawa sa Reclassification ng Kalubhaan ng Psoriasis ng  International Psoriasis Council (IPC): </dc:title>
  <dc:creator>Amanda Bledsoe</dc:creator>
  <cp:lastModifiedBy>Nicora Gardner</cp:lastModifiedBy>
  <cp:revision>31</cp:revision>
  <cp:lastPrinted>2019-03-29T17:27:53Z</cp:lastPrinted>
  <dcterms:created xsi:type="dcterms:W3CDTF">2025-05-29T17:58:26Z</dcterms:created>
  <dcterms:modified xsi:type="dcterms:W3CDTF">2026-03-10T16:29:46Z</dcterms:modified>
</cp:coreProperties>
</file>