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 (MS)" panose="020F0502020204030204"/>
      <p:regular r:id="rId4"/>
    </p:embeddedFont>
    <p:embeddedFont>
      <p:font typeface="Calibri (MS) Bold" panose="020F0702030404030204"/>
      <p:regular r:id="rId5"/>
      <p:bold r:id="rId6"/>
    </p:embeddedFont>
    <p:embeddedFont>
      <p:font typeface="Calibri (MS) Italics" panose="020F05020202040A0204"/>
      <p:regular r:id="rId7"/>
      <p:italic r:id="rId8"/>
    </p:embeddedFont>
    <p:embeddedFont>
      <p:font typeface="Lato 2" panose="020F0502020204030203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5" autoAdjust="0"/>
    <p:restoredTop sz="94570" autoAdjust="0"/>
  </p:normalViewPr>
  <p:slideViewPr>
    <p:cSldViewPr>
      <p:cViewPr varScale="1">
        <p:scale>
          <a:sx n="72" d="100"/>
          <a:sy n="72" d="100"/>
        </p:scale>
        <p:origin x="9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615F8-A260-8340-9FD2-1B9368C9D1CC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0A30-984C-C444-A15D-B853C211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0A30-984C-C444-A15D-B853C2115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16" y="0"/>
            <a:ext cx="18322697" cy="1345043"/>
            <a:chOff x="-2" y="735781"/>
            <a:chExt cx="24387996" cy="1759773"/>
          </a:xfrm>
        </p:grpSpPr>
        <p:sp>
          <p:nvSpPr>
            <p:cNvPr id="4" name="Freeform 4"/>
            <p:cNvSpPr/>
            <p:nvPr/>
          </p:nvSpPr>
          <p:spPr>
            <a:xfrm rot="10800000">
              <a:off x="-2" y="741400"/>
              <a:ext cx="24387996" cy="1754154"/>
            </a:xfrm>
            <a:custGeom>
              <a:avLst/>
              <a:gdLst/>
              <a:ahLst/>
              <a:cxnLst/>
              <a:rect l="l" t="t" r="r" b="b"/>
              <a:pathLst>
                <a:path w="24384000" h="2495550">
                  <a:moveTo>
                    <a:pt x="0" y="0"/>
                  </a:moveTo>
                  <a:lnTo>
                    <a:pt x="24384000" y="0"/>
                  </a:lnTo>
                  <a:lnTo>
                    <a:pt x="24384000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1" t="1" b="-444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735781"/>
              <a:ext cx="21983699" cy="1759768"/>
            </a:xfrm>
            <a:custGeom>
              <a:avLst/>
              <a:gdLst/>
              <a:ahLst/>
              <a:cxnLst/>
              <a:rect l="l" t="t" r="r" b="b"/>
              <a:pathLst>
                <a:path w="21983700" h="2495550">
                  <a:moveTo>
                    <a:pt x="0" y="0"/>
                  </a:moveTo>
                  <a:lnTo>
                    <a:pt x="21983700" y="0"/>
                  </a:lnTo>
                  <a:lnTo>
                    <a:pt x="21983700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292692" y="-326135"/>
            <a:ext cx="1869728" cy="1959869"/>
          </a:xfrm>
          <a:custGeom>
            <a:avLst/>
            <a:gdLst/>
            <a:ahLst/>
            <a:cxnLst/>
            <a:rect l="l" t="t" r="r" b="b"/>
            <a:pathLst>
              <a:path w="1869728" h="1959869">
                <a:moveTo>
                  <a:pt x="0" y="0"/>
                </a:moveTo>
                <a:lnTo>
                  <a:pt x="1869728" y="0"/>
                </a:lnTo>
                <a:lnTo>
                  <a:pt x="1869728" y="1959869"/>
                </a:lnTo>
                <a:lnTo>
                  <a:pt x="0" y="195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239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507882" y="4805328"/>
            <a:ext cx="739084" cy="410232"/>
            <a:chOff x="0" y="0"/>
            <a:chExt cx="985446" cy="546976"/>
          </a:xfrm>
        </p:grpSpPr>
        <p:grpSp>
          <p:nvGrpSpPr>
            <p:cNvPr id="9" name="Group 9"/>
            <p:cNvGrpSpPr/>
            <p:nvPr/>
          </p:nvGrpSpPr>
          <p:grpSpPr>
            <a:xfrm>
              <a:off x="48502" y="0"/>
              <a:ext cx="888442" cy="546976"/>
              <a:chOff x="0" y="0"/>
              <a:chExt cx="179674" cy="1106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9674" cy="110617"/>
              </a:xfrm>
              <a:custGeom>
                <a:avLst/>
                <a:gdLst/>
                <a:ahLst/>
                <a:cxnLst/>
                <a:rect l="l" t="t" r="r" b="b"/>
                <a:pathLst>
                  <a:path w="179674" h="110617">
                    <a:moveTo>
                      <a:pt x="55309" y="0"/>
                    </a:moveTo>
                    <a:lnTo>
                      <a:pt x="124365" y="0"/>
                    </a:lnTo>
                    <a:cubicBezTo>
                      <a:pt x="139034" y="0"/>
                      <a:pt x="153102" y="5827"/>
                      <a:pt x="163474" y="16200"/>
                    </a:cubicBezTo>
                    <a:cubicBezTo>
                      <a:pt x="173847" y="26572"/>
                      <a:pt x="179674" y="40640"/>
                      <a:pt x="179674" y="55309"/>
                    </a:cubicBezTo>
                    <a:lnTo>
                      <a:pt x="179674" y="55309"/>
                    </a:lnTo>
                    <a:cubicBezTo>
                      <a:pt x="179674" y="69978"/>
                      <a:pt x="173847" y="84046"/>
                      <a:pt x="163474" y="94418"/>
                    </a:cubicBezTo>
                    <a:cubicBezTo>
                      <a:pt x="153102" y="104790"/>
                      <a:pt x="139034" y="110617"/>
                      <a:pt x="124365" y="110617"/>
                    </a:cubicBezTo>
                    <a:lnTo>
                      <a:pt x="55309" y="110617"/>
                    </a:lnTo>
                    <a:cubicBezTo>
                      <a:pt x="40640" y="110617"/>
                      <a:pt x="26572" y="104790"/>
                      <a:pt x="16200" y="94418"/>
                    </a:cubicBezTo>
                    <a:cubicBezTo>
                      <a:pt x="5827" y="84046"/>
                      <a:pt x="0" y="69978"/>
                      <a:pt x="0" y="55309"/>
                    </a:cubicBezTo>
                    <a:lnTo>
                      <a:pt x="0" y="55309"/>
                    </a:lnTo>
                    <a:cubicBezTo>
                      <a:pt x="0" y="40640"/>
                      <a:pt x="5827" y="26572"/>
                      <a:pt x="16200" y="16200"/>
                    </a:cubicBezTo>
                    <a:cubicBezTo>
                      <a:pt x="26572" y="5827"/>
                      <a:pt x="40640" y="0"/>
                      <a:pt x="55309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79674" cy="139192"/>
              </a:xfrm>
              <a:prstGeom prst="rect">
                <a:avLst/>
              </a:prstGeom>
            </p:spPr>
            <p:txBody>
              <a:bodyPr lIns="139552" tIns="139552" rIns="139552" bIns="139552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114300"/>
              <a:ext cx="985446" cy="374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r>
                <a:rPr lang="en-US" sz="2060">
                  <a:solidFill>
                    <a:srgbClr val="FFFFFF"/>
                  </a:solidFill>
                  <a:ea typeface="Lato 2"/>
                  <a:cs typeface="Lato 2"/>
                  <a:sym typeface="Lato 2"/>
                </a:rPr>
                <a:t>OR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7829" y="2907025"/>
            <a:ext cx="5059190" cy="1823924"/>
            <a:chOff x="0" y="0"/>
            <a:chExt cx="6745587" cy="243189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745587" cy="2431898"/>
              <a:chOff x="0" y="0"/>
              <a:chExt cx="3747548" cy="135105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747548" cy="1351055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351055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335752"/>
                    </a:lnTo>
                    <a:cubicBezTo>
                      <a:pt x="3747548" y="1344203"/>
                      <a:pt x="3740697" y="1351055"/>
                      <a:pt x="3732245" y="1351055"/>
                    </a:cubicBezTo>
                    <a:lnTo>
                      <a:pt x="15303" y="1351055"/>
                    </a:lnTo>
                    <a:cubicBezTo>
                      <a:pt x="6851" y="1351055"/>
                      <a:pt x="0" y="1344203"/>
                      <a:pt x="0" y="1335752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747548" cy="1379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27582" y="1722723"/>
              <a:ext cx="6090423" cy="610084"/>
              <a:chOff x="0" y="0"/>
              <a:chExt cx="1231695" cy="1233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203975" y="202208"/>
              <a:ext cx="516528" cy="1222551"/>
            </a:xfrm>
            <a:custGeom>
              <a:avLst/>
              <a:gdLst/>
              <a:ahLst/>
              <a:cxnLst/>
              <a:rect l="l" t="t" r="r" b="b"/>
              <a:pathLst>
                <a:path w="516528" h="1222551">
                  <a:moveTo>
                    <a:pt x="0" y="0"/>
                  </a:moveTo>
                  <a:lnTo>
                    <a:pt x="516528" y="0"/>
                  </a:lnTo>
                  <a:lnTo>
                    <a:pt x="516528" y="1222551"/>
                  </a:lnTo>
                  <a:lnTo>
                    <a:pt x="0" y="1222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3052349" y="1496287"/>
              <a:ext cx="844119" cy="0"/>
            </a:xfrm>
            <a:prstGeom prst="line">
              <a:avLst/>
            </a:prstGeom>
            <a:ln w="38100" cap="flat">
              <a:solidFill>
                <a:srgbClr val="893B6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 flipV="1">
              <a:off x="2924947" y="282924"/>
              <a:ext cx="0" cy="1245221"/>
            </a:xfrm>
            <a:prstGeom prst="line">
              <a:avLst/>
            </a:prstGeom>
            <a:ln w="38100" cap="flat">
              <a:solidFill>
                <a:srgbClr val="893B6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7829" y="8363822"/>
            <a:ext cx="5059190" cy="1823924"/>
            <a:chOff x="0" y="0"/>
            <a:chExt cx="6745587" cy="243189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745587" cy="2431898"/>
              <a:chOff x="0" y="0"/>
              <a:chExt cx="3747548" cy="135105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747548" cy="1351055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351055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335752"/>
                    </a:lnTo>
                    <a:cubicBezTo>
                      <a:pt x="3747548" y="1344203"/>
                      <a:pt x="3740697" y="1351055"/>
                      <a:pt x="3732245" y="1351055"/>
                    </a:cubicBezTo>
                    <a:lnTo>
                      <a:pt x="15303" y="1351055"/>
                    </a:lnTo>
                    <a:cubicBezTo>
                      <a:pt x="6851" y="1351055"/>
                      <a:pt x="0" y="1344203"/>
                      <a:pt x="0" y="1335752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3747548" cy="1379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816440" y="152400"/>
              <a:ext cx="880208" cy="1250739"/>
            </a:xfrm>
            <a:custGeom>
              <a:avLst/>
              <a:gdLst/>
              <a:ahLst/>
              <a:cxnLst/>
              <a:rect l="l" t="t" r="r" b="b"/>
              <a:pathLst>
                <a:path w="880208" h="1250739">
                  <a:moveTo>
                    <a:pt x="0" y="0"/>
                  </a:moveTo>
                  <a:lnTo>
                    <a:pt x="880208" y="0"/>
                  </a:lnTo>
                  <a:lnTo>
                    <a:pt x="880208" y="1250739"/>
                  </a:lnTo>
                  <a:lnTo>
                    <a:pt x="0" y="125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256544" y="790695"/>
              <a:ext cx="615824" cy="615824"/>
            </a:xfrm>
            <a:custGeom>
              <a:avLst/>
              <a:gdLst/>
              <a:ahLst/>
              <a:cxnLst/>
              <a:rect l="l" t="t" r="r" b="b"/>
              <a:pathLst>
                <a:path w="615824" h="615824">
                  <a:moveTo>
                    <a:pt x="0" y="0"/>
                  </a:moveTo>
                  <a:lnTo>
                    <a:pt x="615824" y="0"/>
                  </a:lnTo>
                  <a:lnTo>
                    <a:pt x="615824" y="615823"/>
                  </a:lnTo>
                  <a:lnTo>
                    <a:pt x="0" y="61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366023" y="1711318"/>
              <a:ext cx="6090423" cy="610084"/>
              <a:chOff x="0" y="0"/>
              <a:chExt cx="1231695" cy="1233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050612" y="1840254"/>
              <a:ext cx="4599898" cy="43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0"/>
                </a:lnSpc>
              </a:pPr>
              <a:r>
                <a:rPr lang="en-US" sz="2460" dirty="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Topical Therapy Failure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507882" y="7850635"/>
            <a:ext cx="739084" cy="410232"/>
            <a:chOff x="0" y="0"/>
            <a:chExt cx="985446" cy="546976"/>
          </a:xfrm>
        </p:grpSpPr>
        <p:grpSp>
          <p:nvGrpSpPr>
            <p:cNvPr id="34" name="Group 34"/>
            <p:cNvGrpSpPr/>
            <p:nvPr/>
          </p:nvGrpSpPr>
          <p:grpSpPr>
            <a:xfrm>
              <a:off x="48502" y="0"/>
              <a:ext cx="888442" cy="546976"/>
              <a:chOff x="0" y="0"/>
              <a:chExt cx="179674" cy="11061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9674" cy="110617"/>
              </a:xfrm>
              <a:custGeom>
                <a:avLst/>
                <a:gdLst/>
                <a:ahLst/>
                <a:cxnLst/>
                <a:rect l="l" t="t" r="r" b="b"/>
                <a:pathLst>
                  <a:path w="179674" h="110617">
                    <a:moveTo>
                      <a:pt x="55309" y="0"/>
                    </a:moveTo>
                    <a:lnTo>
                      <a:pt x="124365" y="0"/>
                    </a:lnTo>
                    <a:cubicBezTo>
                      <a:pt x="139034" y="0"/>
                      <a:pt x="153102" y="5827"/>
                      <a:pt x="163474" y="16200"/>
                    </a:cubicBezTo>
                    <a:cubicBezTo>
                      <a:pt x="173847" y="26572"/>
                      <a:pt x="179674" y="40640"/>
                      <a:pt x="179674" y="55309"/>
                    </a:cubicBezTo>
                    <a:lnTo>
                      <a:pt x="179674" y="55309"/>
                    </a:lnTo>
                    <a:cubicBezTo>
                      <a:pt x="179674" y="69978"/>
                      <a:pt x="173847" y="84046"/>
                      <a:pt x="163474" y="94418"/>
                    </a:cubicBezTo>
                    <a:cubicBezTo>
                      <a:pt x="153102" y="104790"/>
                      <a:pt x="139034" y="110617"/>
                      <a:pt x="124365" y="110617"/>
                    </a:cubicBezTo>
                    <a:lnTo>
                      <a:pt x="55309" y="110617"/>
                    </a:lnTo>
                    <a:cubicBezTo>
                      <a:pt x="40640" y="110617"/>
                      <a:pt x="26572" y="104790"/>
                      <a:pt x="16200" y="94418"/>
                    </a:cubicBezTo>
                    <a:cubicBezTo>
                      <a:pt x="5827" y="84046"/>
                      <a:pt x="0" y="69978"/>
                      <a:pt x="0" y="55309"/>
                    </a:cubicBezTo>
                    <a:lnTo>
                      <a:pt x="0" y="55309"/>
                    </a:lnTo>
                    <a:cubicBezTo>
                      <a:pt x="0" y="40640"/>
                      <a:pt x="5827" y="26572"/>
                      <a:pt x="16200" y="16200"/>
                    </a:cubicBezTo>
                    <a:cubicBezTo>
                      <a:pt x="26572" y="5827"/>
                      <a:pt x="40640" y="0"/>
                      <a:pt x="55309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179674" cy="139192"/>
              </a:xfrm>
              <a:prstGeom prst="rect">
                <a:avLst/>
              </a:prstGeom>
            </p:spPr>
            <p:txBody>
              <a:bodyPr lIns="139552" tIns="139552" rIns="139552" bIns="139552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0" y="114300"/>
              <a:ext cx="985446" cy="374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r>
                <a:rPr lang="en-US" sz="2060">
                  <a:solidFill>
                    <a:srgbClr val="FFFFFF"/>
                  </a:solidFill>
                  <a:ea typeface="Lato 2"/>
                  <a:cs typeface="Lato 2"/>
                  <a:sym typeface="Lato 2"/>
                </a:rPr>
                <a:t>OR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47829" y="5339385"/>
            <a:ext cx="5059190" cy="2387425"/>
            <a:chOff x="0" y="0"/>
            <a:chExt cx="6745587" cy="3183233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6745587" cy="3183233"/>
              <a:chOff x="0" y="0"/>
              <a:chExt cx="3747548" cy="17684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747548" cy="1768463"/>
              </a:xfrm>
              <a:custGeom>
                <a:avLst/>
                <a:gdLst/>
                <a:ahLst/>
                <a:cxnLst/>
                <a:rect l="l" t="t" r="r" b="b"/>
                <a:pathLst>
                  <a:path w="3747548" h="1768463">
                    <a:moveTo>
                      <a:pt x="15303" y="0"/>
                    </a:moveTo>
                    <a:lnTo>
                      <a:pt x="3732245" y="0"/>
                    </a:lnTo>
                    <a:cubicBezTo>
                      <a:pt x="3740697" y="0"/>
                      <a:pt x="3747548" y="6851"/>
                      <a:pt x="3747548" y="15303"/>
                    </a:cubicBezTo>
                    <a:lnTo>
                      <a:pt x="3747548" y="1753160"/>
                    </a:lnTo>
                    <a:cubicBezTo>
                      <a:pt x="3747548" y="1757219"/>
                      <a:pt x="3745936" y="1761111"/>
                      <a:pt x="3743066" y="1763981"/>
                    </a:cubicBezTo>
                    <a:cubicBezTo>
                      <a:pt x="3740196" y="1766850"/>
                      <a:pt x="3736304" y="1768463"/>
                      <a:pt x="3732245" y="1768463"/>
                    </a:cubicBezTo>
                    <a:lnTo>
                      <a:pt x="15303" y="1768463"/>
                    </a:lnTo>
                    <a:cubicBezTo>
                      <a:pt x="6851" y="1768463"/>
                      <a:pt x="0" y="1761611"/>
                      <a:pt x="0" y="1753160"/>
                    </a:cubicBezTo>
                    <a:lnTo>
                      <a:pt x="0" y="15303"/>
                    </a:lnTo>
                    <a:cubicBezTo>
                      <a:pt x="0" y="6851"/>
                      <a:pt x="6851" y="0"/>
                      <a:pt x="15303" y="0"/>
                    </a:cubicBezTo>
                    <a:close/>
                  </a:path>
                </a:pathLst>
              </a:custGeom>
              <a:solidFill>
                <a:srgbClr val="D7D1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3747548" cy="1797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299679" y="152400"/>
              <a:ext cx="874461" cy="1247003"/>
            </a:xfrm>
            <a:custGeom>
              <a:avLst/>
              <a:gdLst/>
              <a:ahLst/>
              <a:cxnLst/>
              <a:rect l="l" t="t" r="r" b="b"/>
              <a:pathLst>
                <a:path w="874461" h="1247003">
                  <a:moveTo>
                    <a:pt x="0" y="0"/>
                  </a:moveTo>
                  <a:lnTo>
                    <a:pt x="874461" y="0"/>
                  </a:lnTo>
                  <a:lnTo>
                    <a:pt x="874461" y="1247003"/>
                  </a:lnTo>
                  <a:lnTo>
                    <a:pt x="0" y="124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115327" y="209230"/>
              <a:ext cx="1260088" cy="1255363"/>
            </a:xfrm>
            <a:custGeom>
              <a:avLst/>
              <a:gdLst/>
              <a:ahLst/>
              <a:cxnLst/>
              <a:rect l="l" t="t" r="r" b="b"/>
              <a:pathLst>
                <a:path w="1260088" h="1255363">
                  <a:moveTo>
                    <a:pt x="0" y="0"/>
                  </a:moveTo>
                  <a:lnTo>
                    <a:pt x="1260089" y="0"/>
                  </a:lnTo>
                  <a:lnTo>
                    <a:pt x="1260089" y="1255363"/>
                  </a:lnTo>
                  <a:lnTo>
                    <a:pt x="0" y="1255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461039" y="209230"/>
              <a:ext cx="984869" cy="1190174"/>
            </a:xfrm>
            <a:custGeom>
              <a:avLst/>
              <a:gdLst/>
              <a:ahLst/>
              <a:cxnLst/>
              <a:rect l="l" t="t" r="r" b="b"/>
              <a:pathLst>
                <a:path w="984869" h="1190174">
                  <a:moveTo>
                    <a:pt x="0" y="0"/>
                  </a:moveTo>
                  <a:lnTo>
                    <a:pt x="984869" y="0"/>
                  </a:lnTo>
                  <a:lnTo>
                    <a:pt x="984869" y="1190173"/>
                  </a:lnTo>
                  <a:lnTo>
                    <a:pt x="0" y="119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2331678" y="209230"/>
              <a:ext cx="626112" cy="1255363"/>
            </a:xfrm>
            <a:custGeom>
              <a:avLst/>
              <a:gdLst/>
              <a:ahLst/>
              <a:cxnLst/>
              <a:rect l="l" t="t" r="r" b="b"/>
              <a:pathLst>
                <a:path w="626112" h="1255363">
                  <a:moveTo>
                    <a:pt x="0" y="0"/>
                  </a:moveTo>
                  <a:lnTo>
                    <a:pt x="626112" y="0"/>
                  </a:lnTo>
                  <a:lnTo>
                    <a:pt x="626112" y="1255363"/>
                  </a:lnTo>
                  <a:lnTo>
                    <a:pt x="0" y="1255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327582" y="1732954"/>
              <a:ext cx="6090423" cy="610084"/>
              <a:chOff x="0" y="0"/>
              <a:chExt cx="1231695" cy="12338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23169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1231694" h="123380">
                    <a:moveTo>
                      <a:pt x="10896" y="0"/>
                    </a:moveTo>
                    <a:lnTo>
                      <a:pt x="1220799" y="0"/>
                    </a:lnTo>
                    <a:cubicBezTo>
                      <a:pt x="1226816" y="0"/>
                      <a:pt x="1231694" y="4878"/>
                      <a:pt x="1231694" y="10896"/>
                    </a:cubicBezTo>
                    <a:lnTo>
                      <a:pt x="1231694" y="112484"/>
                    </a:lnTo>
                    <a:cubicBezTo>
                      <a:pt x="1231694" y="118502"/>
                      <a:pt x="1226816" y="123380"/>
                      <a:pt x="1220799" y="123380"/>
                    </a:cubicBezTo>
                    <a:lnTo>
                      <a:pt x="10896" y="123380"/>
                    </a:lnTo>
                    <a:cubicBezTo>
                      <a:pt x="4878" y="123380"/>
                      <a:pt x="0" y="118502"/>
                      <a:pt x="0" y="112484"/>
                    </a:cubicBezTo>
                    <a:lnTo>
                      <a:pt x="0" y="10896"/>
                    </a:lnTo>
                    <a:cubicBezTo>
                      <a:pt x="0" y="4878"/>
                      <a:pt x="4878" y="0"/>
                      <a:pt x="10896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9525"/>
                <a:ext cx="1231695" cy="132905"/>
              </a:xfrm>
              <a:prstGeom prst="rect">
                <a:avLst/>
              </a:prstGeom>
            </p:spPr>
            <p:txBody>
              <a:bodyPr lIns="32657" tIns="32657" rIns="32657" bIns="32657" rtlCol="0" anchor="ctr"/>
              <a:lstStyle/>
              <a:p>
                <a:pPr algn="ctr">
                  <a:lnSpc>
                    <a:spcPts val="76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394412" y="1827969"/>
              <a:ext cx="6023592" cy="43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0"/>
                </a:lnSpc>
              </a:pPr>
              <a:r>
                <a:rPr lang="en-US" sz="246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High-impact Site Involvement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2390774"/>
              <a:ext cx="6717198" cy="7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5"/>
                </a:lnSpc>
              </a:pPr>
              <a:r>
                <a:rPr lang="en-US" sz="2115" i="1">
                  <a:solidFill>
                    <a:srgbClr val="893B67"/>
                  </a:solidFill>
                  <a:ea typeface="Calibri (MS) Italics"/>
                  <a:cs typeface="Calibri (MS) Italics"/>
                  <a:sym typeface="Calibri (MS) Italics"/>
                </a:rPr>
                <a:t>(hands/feet, face, genitals, scalp, palm/soles, intertriginous areas)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 flipH="1">
            <a:off x="5758300" y="1340765"/>
            <a:ext cx="0" cy="8946235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2" name="Group 52"/>
          <p:cNvGrpSpPr/>
          <p:nvPr/>
        </p:nvGrpSpPr>
        <p:grpSpPr>
          <a:xfrm>
            <a:off x="6113200" y="1859175"/>
            <a:ext cx="3182431" cy="3498363"/>
            <a:chOff x="0" y="0"/>
            <a:chExt cx="4243241" cy="466448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43241" cy="4664484"/>
              <a:chOff x="0" y="0"/>
              <a:chExt cx="2357356" cy="259138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357356" cy="2591380"/>
              </a:xfrm>
              <a:custGeom>
                <a:avLst/>
                <a:gdLst/>
                <a:ahLst/>
                <a:cxnLst/>
                <a:rect l="l" t="t" r="r" b="b"/>
                <a:pathLst>
                  <a:path w="2357356" h="2591380">
                    <a:moveTo>
                      <a:pt x="24327" y="0"/>
                    </a:moveTo>
                    <a:lnTo>
                      <a:pt x="2333029" y="0"/>
                    </a:lnTo>
                    <a:cubicBezTo>
                      <a:pt x="2346465" y="0"/>
                      <a:pt x="2357356" y="10892"/>
                      <a:pt x="2357356" y="24327"/>
                    </a:cubicBezTo>
                    <a:lnTo>
                      <a:pt x="2357356" y="2567053"/>
                    </a:lnTo>
                    <a:cubicBezTo>
                      <a:pt x="2357356" y="2580488"/>
                      <a:pt x="2346465" y="2591380"/>
                      <a:pt x="2333029" y="2591380"/>
                    </a:cubicBezTo>
                    <a:lnTo>
                      <a:pt x="24327" y="2591380"/>
                    </a:lnTo>
                    <a:cubicBezTo>
                      <a:pt x="10892" y="2591380"/>
                      <a:pt x="0" y="2580488"/>
                      <a:pt x="0" y="2567053"/>
                    </a:cubicBezTo>
                    <a:lnTo>
                      <a:pt x="0" y="24327"/>
                    </a:lnTo>
                    <a:cubicBezTo>
                      <a:pt x="0" y="10892"/>
                      <a:pt x="10892" y="0"/>
                      <a:pt x="24327" y="0"/>
                    </a:cubicBezTo>
                    <a:close/>
                  </a:path>
                </a:pathLst>
              </a:custGeom>
              <a:solidFill>
                <a:srgbClr val="893B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357356" cy="2619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72015" y="429863"/>
              <a:ext cx="3773878" cy="385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60"/>
                </a:lnSpc>
              </a:pPr>
              <a:r>
                <a:rPr lang="en-US" sz="2460">
                  <a:solidFill>
                    <a:srgbClr val="FEFEFE"/>
                  </a:solidFill>
                  <a:ea typeface="Calibri (MS)"/>
                  <a:cs typeface="Calibri (MS)"/>
                  <a:sym typeface="Calibri (MS)"/>
                </a:rPr>
                <a:t>Inability to achieve clear or nearly clear skin (BSA ≤1%, PGA 0–1) after two consecutive 4-week topical therapy courses, using appropriate potency and adherence.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113200" y="5467640"/>
            <a:ext cx="3182431" cy="1793754"/>
            <a:chOff x="0" y="0"/>
            <a:chExt cx="4243241" cy="2391672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0"/>
              <a:ext cx="4243241" cy="2391672"/>
              <a:chOff x="0" y="0"/>
              <a:chExt cx="2357356" cy="132870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357356" cy="1328707"/>
              </a:xfrm>
              <a:custGeom>
                <a:avLst/>
                <a:gdLst/>
                <a:ahLst/>
                <a:cxnLst/>
                <a:rect l="l" t="t" r="r" b="b"/>
                <a:pathLst>
                  <a:path w="2357356" h="1328707">
                    <a:moveTo>
                      <a:pt x="24327" y="0"/>
                    </a:moveTo>
                    <a:lnTo>
                      <a:pt x="2333029" y="0"/>
                    </a:lnTo>
                    <a:cubicBezTo>
                      <a:pt x="2346465" y="0"/>
                      <a:pt x="2357356" y="10892"/>
                      <a:pt x="2357356" y="24327"/>
                    </a:cubicBezTo>
                    <a:lnTo>
                      <a:pt x="2357356" y="1304380"/>
                    </a:lnTo>
                    <a:cubicBezTo>
                      <a:pt x="2357356" y="1317815"/>
                      <a:pt x="2346465" y="1328707"/>
                      <a:pt x="2333029" y="1328707"/>
                    </a:cubicBezTo>
                    <a:lnTo>
                      <a:pt x="24327" y="1328707"/>
                    </a:lnTo>
                    <a:cubicBezTo>
                      <a:pt x="10892" y="1328707"/>
                      <a:pt x="0" y="1317815"/>
                      <a:pt x="0" y="1304380"/>
                    </a:cubicBezTo>
                    <a:lnTo>
                      <a:pt x="0" y="24327"/>
                    </a:lnTo>
                    <a:cubicBezTo>
                      <a:pt x="0" y="10892"/>
                      <a:pt x="10892" y="0"/>
                      <a:pt x="24327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357356" cy="13572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272015" y="356272"/>
              <a:ext cx="3773878" cy="17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60"/>
                </a:lnSpc>
              </a:pPr>
              <a:r>
                <a:rPr lang="en-US" sz="2460" b="1">
                  <a:solidFill>
                    <a:srgbClr val="FEFEFE"/>
                  </a:solidFill>
                  <a:ea typeface="Calibri (MS) Bold"/>
                  <a:cs typeface="Calibri (MS) Bold"/>
                  <a:sym typeface="Calibri (MS) Bold"/>
                </a:rPr>
                <a:t>Patient-reported disease impact should be strongly considered.</a:t>
              </a:r>
            </a:p>
          </p:txBody>
        </p:sp>
      </p:grpSp>
      <p:sp>
        <p:nvSpPr>
          <p:cNvPr id="62" name="AutoShape 62"/>
          <p:cNvSpPr/>
          <p:nvPr/>
        </p:nvSpPr>
        <p:spPr>
          <a:xfrm>
            <a:off x="9639675" y="1357672"/>
            <a:ext cx="0" cy="6048651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V="1">
            <a:off x="5758300" y="7406323"/>
            <a:ext cx="12532395" cy="0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4" name="Group 64"/>
          <p:cNvGrpSpPr/>
          <p:nvPr/>
        </p:nvGrpSpPr>
        <p:grpSpPr>
          <a:xfrm>
            <a:off x="10467975" y="2158454"/>
            <a:ext cx="7599305" cy="1772966"/>
            <a:chOff x="0" y="0"/>
            <a:chExt cx="3250847" cy="75844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3250847" cy="758443"/>
            </a:xfrm>
            <a:custGeom>
              <a:avLst/>
              <a:gdLst/>
              <a:ahLst/>
              <a:cxnLst/>
              <a:rect l="l" t="t" r="r" b="b"/>
              <a:pathLst>
                <a:path w="3250847" h="758443">
                  <a:moveTo>
                    <a:pt x="9169" y="0"/>
                  </a:moveTo>
                  <a:lnTo>
                    <a:pt x="3241678" y="0"/>
                  </a:lnTo>
                  <a:cubicBezTo>
                    <a:pt x="3246742" y="0"/>
                    <a:pt x="3250847" y="4105"/>
                    <a:pt x="3250847" y="9169"/>
                  </a:cubicBezTo>
                  <a:lnTo>
                    <a:pt x="3250847" y="749275"/>
                  </a:lnTo>
                  <a:cubicBezTo>
                    <a:pt x="3250847" y="754338"/>
                    <a:pt x="3246742" y="758443"/>
                    <a:pt x="3241678" y="758443"/>
                  </a:cubicBezTo>
                  <a:lnTo>
                    <a:pt x="9169" y="758443"/>
                  </a:lnTo>
                  <a:cubicBezTo>
                    <a:pt x="6737" y="758443"/>
                    <a:pt x="4405" y="757477"/>
                    <a:pt x="2686" y="755758"/>
                  </a:cubicBezTo>
                  <a:cubicBezTo>
                    <a:pt x="966" y="754038"/>
                    <a:pt x="0" y="751706"/>
                    <a:pt x="0" y="749275"/>
                  </a:cubicBezTo>
                  <a:lnTo>
                    <a:pt x="0" y="9169"/>
                  </a:lnTo>
                  <a:cubicBezTo>
                    <a:pt x="0" y="6737"/>
                    <a:pt x="966" y="4405"/>
                    <a:pt x="2686" y="2686"/>
                  </a:cubicBezTo>
                  <a:cubicBezTo>
                    <a:pt x="4405" y="966"/>
                    <a:pt x="6737" y="0"/>
                    <a:pt x="9169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95250"/>
              <a:ext cx="3250847" cy="853693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0813731" y="2243458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BASELINE SEVERITY ASSESSMENT</a:t>
            </a:r>
          </a:p>
        </p:txBody>
      </p:sp>
      <p:sp>
        <p:nvSpPr>
          <p:cNvPr id="68" name="Freeform 68"/>
          <p:cNvSpPr/>
          <p:nvPr/>
        </p:nvSpPr>
        <p:spPr>
          <a:xfrm>
            <a:off x="10760533" y="3284038"/>
            <a:ext cx="380553" cy="208353"/>
          </a:xfrm>
          <a:custGeom>
            <a:avLst/>
            <a:gdLst/>
            <a:ahLst/>
            <a:cxnLst/>
            <a:rect l="l" t="t" r="r" b="b"/>
            <a:pathLst>
              <a:path w="380553" h="208353">
                <a:moveTo>
                  <a:pt x="0" y="0"/>
                </a:moveTo>
                <a:lnTo>
                  <a:pt x="380552" y="0"/>
                </a:lnTo>
                <a:lnTo>
                  <a:pt x="380552" y="208353"/>
                </a:lnTo>
                <a:lnTo>
                  <a:pt x="0" y="2083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TextBox 69"/>
          <p:cNvSpPr txBox="1"/>
          <p:nvPr/>
        </p:nvSpPr>
        <p:spPr>
          <a:xfrm>
            <a:off x="10816566" y="2618830"/>
            <a:ext cx="7250713" cy="128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BSA</a:t>
            </a:r>
            <a:r>
              <a:rPr lang="en-US" sz="2460" u="sng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&gt;</a:t>
            </a: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10%?</a:t>
            </a:r>
          </a:p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High-impact site involvement?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    If yes: 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    If no: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0423809" y="4318574"/>
            <a:ext cx="7643471" cy="1176457"/>
            <a:chOff x="0" y="0"/>
            <a:chExt cx="3269741" cy="50326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269741" cy="503267"/>
            </a:xfrm>
            <a:custGeom>
              <a:avLst/>
              <a:gdLst/>
              <a:ahLst/>
              <a:cxnLst/>
              <a:rect l="l" t="t" r="r" b="b"/>
              <a:pathLst>
                <a:path w="3269741" h="503267">
                  <a:moveTo>
                    <a:pt x="9116" y="0"/>
                  </a:moveTo>
                  <a:lnTo>
                    <a:pt x="3260625" y="0"/>
                  </a:lnTo>
                  <a:cubicBezTo>
                    <a:pt x="3265660" y="0"/>
                    <a:pt x="3269741" y="4081"/>
                    <a:pt x="3269741" y="9116"/>
                  </a:cubicBezTo>
                  <a:lnTo>
                    <a:pt x="3269741" y="494152"/>
                  </a:lnTo>
                  <a:cubicBezTo>
                    <a:pt x="3269741" y="499186"/>
                    <a:pt x="3265660" y="503267"/>
                    <a:pt x="3260625" y="503267"/>
                  </a:cubicBezTo>
                  <a:lnTo>
                    <a:pt x="9116" y="503267"/>
                  </a:lnTo>
                  <a:cubicBezTo>
                    <a:pt x="4081" y="503267"/>
                    <a:pt x="0" y="499186"/>
                    <a:pt x="0" y="494152"/>
                  </a:cubicBezTo>
                  <a:lnTo>
                    <a:pt x="0" y="9116"/>
                  </a:lnTo>
                  <a:cubicBezTo>
                    <a:pt x="0" y="4081"/>
                    <a:pt x="4081" y="0"/>
                    <a:pt x="9116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95250"/>
              <a:ext cx="3269741" cy="598517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441863" y="5928650"/>
            <a:ext cx="7625417" cy="1332744"/>
            <a:chOff x="0" y="0"/>
            <a:chExt cx="3262017" cy="57012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3262018" cy="570124"/>
            </a:xfrm>
            <a:custGeom>
              <a:avLst/>
              <a:gdLst/>
              <a:ahLst/>
              <a:cxnLst/>
              <a:rect l="l" t="t" r="r" b="b"/>
              <a:pathLst>
                <a:path w="3262018" h="570124">
                  <a:moveTo>
                    <a:pt x="9138" y="0"/>
                  </a:moveTo>
                  <a:lnTo>
                    <a:pt x="3252880" y="0"/>
                  </a:lnTo>
                  <a:cubicBezTo>
                    <a:pt x="3257927" y="0"/>
                    <a:pt x="3262018" y="4091"/>
                    <a:pt x="3262018" y="9138"/>
                  </a:cubicBezTo>
                  <a:lnTo>
                    <a:pt x="3262018" y="560987"/>
                  </a:lnTo>
                  <a:cubicBezTo>
                    <a:pt x="3262018" y="563410"/>
                    <a:pt x="3261055" y="565734"/>
                    <a:pt x="3259341" y="567448"/>
                  </a:cubicBezTo>
                  <a:cubicBezTo>
                    <a:pt x="3257628" y="569162"/>
                    <a:pt x="3255304" y="570124"/>
                    <a:pt x="3252880" y="570124"/>
                  </a:cubicBezTo>
                  <a:lnTo>
                    <a:pt x="9138" y="570124"/>
                  </a:lnTo>
                  <a:cubicBezTo>
                    <a:pt x="6714" y="570124"/>
                    <a:pt x="4390" y="569162"/>
                    <a:pt x="2676" y="567448"/>
                  </a:cubicBezTo>
                  <a:cubicBezTo>
                    <a:pt x="963" y="565734"/>
                    <a:pt x="0" y="563410"/>
                    <a:pt x="0" y="560987"/>
                  </a:cubicBezTo>
                  <a:lnTo>
                    <a:pt x="0" y="9138"/>
                  </a:lnTo>
                  <a:cubicBezTo>
                    <a:pt x="0" y="6714"/>
                    <a:pt x="963" y="4390"/>
                    <a:pt x="2676" y="2676"/>
                  </a:cubicBezTo>
                  <a:cubicBezTo>
                    <a:pt x="4390" y="963"/>
                    <a:pt x="6714" y="0"/>
                    <a:pt x="9138" y="0"/>
                  </a:cubicBezTo>
                  <a:close/>
                </a:path>
              </a:pathLst>
            </a:custGeom>
            <a:solidFill>
              <a:srgbClr val="893B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95250"/>
              <a:ext cx="3262017" cy="665374"/>
            </a:xfrm>
            <a:prstGeom prst="rect">
              <a:avLst/>
            </a:prstGeom>
          </p:spPr>
          <p:txBody>
            <a:bodyPr lIns="15675" tIns="15675" rIns="15675" bIns="15675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76" name="AutoShape 76"/>
          <p:cNvSpPr/>
          <p:nvPr/>
        </p:nvSpPr>
        <p:spPr>
          <a:xfrm>
            <a:off x="9639675" y="2063218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7" name="Group 77"/>
          <p:cNvGrpSpPr/>
          <p:nvPr/>
        </p:nvGrpSpPr>
        <p:grpSpPr>
          <a:xfrm>
            <a:off x="10033296" y="1816274"/>
            <a:ext cx="1560870" cy="474809"/>
            <a:chOff x="0" y="0"/>
            <a:chExt cx="556411" cy="16925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556411" cy="169258"/>
            </a:xfrm>
            <a:custGeom>
              <a:avLst/>
              <a:gdLst/>
              <a:ahLst/>
              <a:cxnLst/>
              <a:rect l="l" t="t" r="r" b="b"/>
              <a:pathLst>
                <a:path w="556411" h="169258">
                  <a:moveTo>
                    <a:pt x="29760" y="0"/>
                  </a:moveTo>
                  <a:lnTo>
                    <a:pt x="526651" y="0"/>
                  </a:lnTo>
                  <a:cubicBezTo>
                    <a:pt x="543087" y="0"/>
                    <a:pt x="556411" y="13324"/>
                    <a:pt x="556411" y="29760"/>
                  </a:cubicBezTo>
                  <a:lnTo>
                    <a:pt x="556411" y="139498"/>
                  </a:lnTo>
                  <a:cubicBezTo>
                    <a:pt x="556411" y="155934"/>
                    <a:pt x="543087" y="169258"/>
                    <a:pt x="526651" y="169258"/>
                  </a:cubicBezTo>
                  <a:lnTo>
                    <a:pt x="29760" y="169258"/>
                  </a:lnTo>
                  <a:cubicBezTo>
                    <a:pt x="13324" y="169258"/>
                    <a:pt x="0" y="155934"/>
                    <a:pt x="0" y="139498"/>
                  </a:cubicBezTo>
                  <a:lnTo>
                    <a:pt x="0" y="29760"/>
                  </a:lnTo>
                  <a:cubicBezTo>
                    <a:pt x="0" y="13324"/>
                    <a:pt x="13324" y="0"/>
                    <a:pt x="29760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95250"/>
              <a:ext cx="556411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0" name="AutoShape 80"/>
          <p:cNvSpPr/>
          <p:nvPr/>
        </p:nvSpPr>
        <p:spPr>
          <a:xfrm>
            <a:off x="9639676" y="4204722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1" name="Group 81"/>
          <p:cNvGrpSpPr/>
          <p:nvPr/>
        </p:nvGrpSpPr>
        <p:grpSpPr>
          <a:xfrm>
            <a:off x="10031907" y="3976857"/>
            <a:ext cx="1320041" cy="474809"/>
            <a:chOff x="0" y="0"/>
            <a:chExt cx="470562" cy="169258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470562" cy="169258"/>
            </a:xfrm>
            <a:custGeom>
              <a:avLst/>
              <a:gdLst/>
              <a:ahLst/>
              <a:cxnLst/>
              <a:rect l="l" t="t" r="r" b="b"/>
              <a:pathLst>
                <a:path w="470562" h="169258">
                  <a:moveTo>
                    <a:pt x="35189" y="0"/>
                  </a:moveTo>
                  <a:lnTo>
                    <a:pt x="435372" y="0"/>
                  </a:lnTo>
                  <a:cubicBezTo>
                    <a:pt x="454807" y="0"/>
                    <a:pt x="470562" y="15755"/>
                    <a:pt x="470562" y="35189"/>
                  </a:cubicBezTo>
                  <a:lnTo>
                    <a:pt x="470562" y="134068"/>
                  </a:lnTo>
                  <a:cubicBezTo>
                    <a:pt x="470562" y="143401"/>
                    <a:pt x="466854" y="152352"/>
                    <a:pt x="460255" y="158951"/>
                  </a:cubicBezTo>
                  <a:cubicBezTo>
                    <a:pt x="453656" y="165550"/>
                    <a:pt x="444705" y="169258"/>
                    <a:pt x="435372" y="169258"/>
                  </a:cubicBezTo>
                  <a:lnTo>
                    <a:pt x="35189" y="169258"/>
                  </a:lnTo>
                  <a:cubicBezTo>
                    <a:pt x="25857" y="169258"/>
                    <a:pt x="16906" y="165550"/>
                    <a:pt x="10307" y="158951"/>
                  </a:cubicBezTo>
                  <a:cubicBezTo>
                    <a:pt x="3707" y="152352"/>
                    <a:pt x="0" y="143401"/>
                    <a:pt x="0" y="134068"/>
                  </a:cubicBezTo>
                  <a:lnTo>
                    <a:pt x="0" y="35189"/>
                  </a:lnTo>
                  <a:cubicBezTo>
                    <a:pt x="0" y="25857"/>
                    <a:pt x="3707" y="16906"/>
                    <a:pt x="10307" y="10307"/>
                  </a:cubicBezTo>
                  <a:cubicBezTo>
                    <a:pt x="16906" y="3707"/>
                    <a:pt x="25857" y="0"/>
                    <a:pt x="35189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95250"/>
              <a:ext cx="470562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4" name="AutoShape 84"/>
          <p:cNvSpPr/>
          <p:nvPr/>
        </p:nvSpPr>
        <p:spPr>
          <a:xfrm>
            <a:off x="9639676" y="5804634"/>
            <a:ext cx="8648325" cy="0"/>
          </a:xfrm>
          <a:prstGeom prst="line">
            <a:avLst/>
          </a:prstGeom>
          <a:ln w="19050" cap="flat">
            <a:solidFill>
              <a:srgbClr val="893B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roup 85"/>
          <p:cNvGrpSpPr/>
          <p:nvPr/>
        </p:nvGrpSpPr>
        <p:grpSpPr>
          <a:xfrm>
            <a:off x="10013464" y="5557689"/>
            <a:ext cx="1338571" cy="474809"/>
            <a:chOff x="0" y="0"/>
            <a:chExt cx="477167" cy="169258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477167" cy="169258"/>
            </a:xfrm>
            <a:custGeom>
              <a:avLst/>
              <a:gdLst/>
              <a:ahLst/>
              <a:cxnLst/>
              <a:rect l="l" t="t" r="r" b="b"/>
              <a:pathLst>
                <a:path w="477167" h="169258">
                  <a:moveTo>
                    <a:pt x="34702" y="0"/>
                  </a:moveTo>
                  <a:lnTo>
                    <a:pt x="442465" y="0"/>
                  </a:lnTo>
                  <a:cubicBezTo>
                    <a:pt x="451668" y="0"/>
                    <a:pt x="460495" y="3656"/>
                    <a:pt x="467003" y="10164"/>
                  </a:cubicBezTo>
                  <a:cubicBezTo>
                    <a:pt x="473511" y="16672"/>
                    <a:pt x="477167" y="25499"/>
                    <a:pt x="477167" y="34702"/>
                  </a:cubicBezTo>
                  <a:lnTo>
                    <a:pt x="477167" y="134555"/>
                  </a:lnTo>
                  <a:cubicBezTo>
                    <a:pt x="477167" y="143759"/>
                    <a:pt x="473511" y="152586"/>
                    <a:pt x="467003" y="159094"/>
                  </a:cubicBezTo>
                  <a:cubicBezTo>
                    <a:pt x="460495" y="165602"/>
                    <a:pt x="451668" y="169258"/>
                    <a:pt x="442465" y="169258"/>
                  </a:cubicBezTo>
                  <a:lnTo>
                    <a:pt x="34702" y="169258"/>
                  </a:lnTo>
                  <a:cubicBezTo>
                    <a:pt x="25499" y="169258"/>
                    <a:pt x="16672" y="165602"/>
                    <a:pt x="10164" y="159094"/>
                  </a:cubicBezTo>
                  <a:cubicBezTo>
                    <a:pt x="3656" y="152586"/>
                    <a:pt x="0" y="143759"/>
                    <a:pt x="0" y="134555"/>
                  </a:cubicBezTo>
                  <a:lnTo>
                    <a:pt x="0" y="34702"/>
                  </a:lnTo>
                  <a:cubicBezTo>
                    <a:pt x="0" y="25499"/>
                    <a:pt x="3656" y="16672"/>
                    <a:pt x="10164" y="10164"/>
                  </a:cubicBezTo>
                  <a:cubicBezTo>
                    <a:pt x="16672" y="3656"/>
                    <a:pt x="25499" y="0"/>
                    <a:pt x="34702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95250"/>
              <a:ext cx="477167" cy="264508"/>
            </a:xfrm>
            <a:prstGeom prst="rect">
              <a:avLst/>
            </a:prstGeom>
          </p:spPr>
          <p:txBody>
            <a:bodyPr lIns="52699" tIns="52699" rIns="52699" bIns="52699" rtlCol="0" anchor="ctr"/>
            <a:lstStyle/>
            <a:p>
              <a:pPr algn="ctr">
                <a:lnSpc>
                  <a:spcPts val="3444"/>
                </a:lnSpc>
              </a:pPr>
              <a:endParaRPr/>
            </a:p>
          </p:txBody>
        </p:sp>
      </p:grpSp>
      <p:sp>
        <p:nvSpPr>
          <p:cNvPr id="88" name="Freeform 88"/>
          <p:cNvSpPr/>
          <p:nvPr/>
        </p:nvSpPr>
        <p:spPr>
          <a:xfrm>
            <a:off x="10760533" y="3576780"/>
            <a:ext cx="380553" cy="208353"/>
          </a:xfrm>
          <a:custGeom>
            <a:avLst/>
            <a:gdLst/>
            <a:ahLst/>
            <a:cxnLst/>
            <a:rect l="l" t="t" r="r" b="b"/>
            <a:pathLst>
              <a:path w="380553" h="208353">
                <a:moveTo>
                  <a:pt x="0" y="0"/>
                </a:moveTo>
                <a:lnTo>
                  <a:pt x="380552" y="0"/>
                </a:lnTo>
                <a:lnTo>
                  <a:pt x="380552" y="208353"/>
                </a:lnTo>
                <a:lnTo>
                  <a:pt x="0" y="2083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AutoShape 89"/>
          <p:cNvSpPr/>
          <p:nvPr/>
        </p:nvSpPr>
        <p:spPr>
          <a:xfrm flipV="1">
            <a:off x="5758301" y="8802718"/>
            <a:ext cx="12529700" cy="0"/>
          </a:xfrm>
          <a:prstGeom prst="line">
            <a:avLst/>
          </a:prstGeom>
          <a:ln w="9525" cap="flat">
            <a:solidFill>
              <a:srgbClr val="C98F9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Box 90"/>
          <p:cNvSpPr txBox="1"/>
          <p:nvPr/>
        </p:nvSpPr>
        <p:spPr>
          <a:xfrm>
            <a:off x="6116021" y="8912256"/>
            <a:ext cx="10350248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Key Outcomes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6105963" y="9298018"/>
            <a:ext cx="11961317" cy="903107"/>
            <a:chOff x="0" y="0"/>
            <a:chExt cx="10249474" cy="77385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249474" cy="773859"/>
            </a:xfrm>
            <a:custGeom>
              <a:avLst/>
              <a:gdLst/>
              <a:ahLst/>
              <a:cxnLst/>
              <a:rect l="l" t="t" r="r" b="b"/>
              <a:pathLst>
                <a:path w="10249474" h="773859">
                  <a:moveTo>
                    <a:pt x="2913" y="0"/>
                  </a:moveTo>
                  <a:lnTo>
                    <a:pt x="10246561" y="0"/>
                  </a:lnTo>
                  <a:cubicBezTo>
                    <a:pt x="10247333" y="0"/>
                    <a:pt x="10248074" y="307"/>
                    <a:pt x="10248620" y="853"/>
                  </a:cubicBezTo>
                  <a:cubicBezTo>
                    <a:pt x="10249167" y="1399"/>
                    <a:pt x="10249474" y="2140"/>
                    <a:pt x="10249474" y="2913"/>
                  </a:cubicBezTo>
                  <a:lnTo>
                    <a:pt x="10249474" y="770947"/>
                  </a:lnTo>
                  <a:cubicBezTo>
                    <a:pt x="10249474" y="771719"/>
                    <a:pt x="10249167" y="772460"/>
                    <a:pt x="10248620" y="773006"/>
                  </a:cubicBezTo>
                  <a:cubicBezTo>
                    <a:pt x="10248074" y="773552"/>
                    <a:pt x="10247333" y="773859"/>
                    <a:pt x="10246561" y="773859"/>
                  </a:cubicBezTo>
                  <a:lnTo>
                    <a:pt x="2913" y="773859"/>
                  </a:lnTo>
                  <a:cubicBezTo>
                    <a:pt x="2140" y="773859"/>
                    <a:pt x="1399" y="773552"/>
                    <a:pt x="853" y="773006"/>
                  </a:cubicBezTo>
                  <a:cubicBezTo>
                    <a:pt x="307" y="772460"/>
                    <a:pt x="0" y="771719"/>
                    <a:pt x="0" y="770947"/>
                  </a:cubicBezTo>
                  <a:lnTo>
                    <a:pt x="0" y="2913"/>
                  </a:lnTo>
                  <a:cubicBezTo>
                    <a:pt x="0" y="2140"/>
                    <a:pt x="307" y="1399"/>
                    <a:pt x="853" y="853"/>
                  </a:cubicBezTo>
                  <a:cubicBezTo>
                    <a:pt x="1399" y="307"/>
                    <a:pt x="2140" y="0"/>
                    <a:pt x="2913" y="0"/>
                  </a:cubicBezTo>
                  <a:close/>
                </a:path>
              </a:pathLst>
            </a:custGeom>
            <a:solidFill>
              <a:srgbClr val="D7D1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9525"/>
              <a:ext cx="10249474" cy="783384"/>
            </a:xfrm>
            <a:prstGeom prst="rect">
              <a:avLst/>
            </a:prstGeom>
          </p:spPr>
          <p:txBody>
            <a:bodyPr lIns="32657" tIns="32657" rIns="32657" bIns="32657" rtlCol="0" anchor="ctr"/>
            <a:lstStyle/>
            <a:p>
              <a:pPr algn="ctr">
                <a:lnSpc>
                  <a:spcPts val="769"/>
                </a:lnSpc>
              </a:pPr>
              <a:endParaRPr/>
            </a:p>
          </p:txBody>
        </p:sp>
      </p:grpSp>
      <p:sp>
        <p:nvSpPr>
          <p:cNvPr id="94" name="Freeform 94"/>
          <p:cNvSpPr/>
          <p:nvPr/>
        </p:nvSpPr>
        <p:spPr>
          <a:xfrm>
            <a:off x="6176069" y="9336402"/>
            <a:ext cx="453331" cy="379098"/>
          </a:xfrm>
          <a:custGeom>
            <a:avLst/>
            <a:gdLst/>
            <a:ahLst/>
            <a:cxnLst/>
            <a:rect l="l" t="t" r="r" b="b"/>
            <a:pathLst>
              <a:path w="453331" h="379098">
                <a:moveTo>
                  <a:pt x="0" y="0"/>
                </a:moveTo>
                <a:lnTo>
                  <a:pt x="453331" y="0"/>
                </a:lnTo>
                <a:lnTo>
                  <a:pt x="453331" y="379098"/>
                </a:lnTo>
                <a:lnTo>
                  <a:pt x="0" y="3790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flipH="1" flipV="1">
            <a:off x="14709968" y="9910467"/>
            <a:ext cx="279234" cy="233509"/>
          </a:xfrm>
          <a:custGeom>
            <a:avLst/>
            <a:gdLst/>
            <a:ahLst/>
            <a:cxnLst/>
            <a:rect l="l" t="t" r="r" b="b"/>
            <a:pathLst>
              <a:path w="279234" h="233509">
                <a:moveTo>
                  <a:pt x="279234" y="233509"/>
                </a:moveTo>
                <a:lnTo>
                  <a:pt x="0" y="233509"/>
                </a:lnTo>
                <a:lnTo>
                  <a:pt x="0" y="0"/>
                </a:lnTo>
                <a:lnTo>
                  <a:pt x="279234" y="0"/>
                </a:lnTo>
                <a:lnTo>
                  <a:pt x="279234" y="233509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TextBox 96"/>
          <p:cNvSpPr txBox="1"/>
          <p:nvPr/>
        </p:nvSpPr>
        <p:spPr>
          <a:xfrm>
            <a:off x="6332628" y="9430382"/>
            <a:ext cx="11114119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0"/>
              </a:lnSpc>
            </a:pPr>
            <a:r>
              <a:rPr lang="en-US" sz="2120" i="1">
                <a:solidFill>
                  <a:srgbClr val="3E1A57"/>
                </a:solidFill>
                <a:ea typeface="Calibri (MS) Italics"/>
                <a:cs typeface="Calibri (MS) Italics"/>
                <a:sym typeface="Calibri (MS) Italics"/>
              </a:rPr>
              <a:t>Timely escalation after appropriate topical therapy improves achievement of clear or nearly clear skin and reduces cumulative disease burden.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0701695" y="9857406"/>
            <a:ext cx="7329262" cy="27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0"/>
              </a:lnSpc>
            </a:pPr>
            <a:r>
              <a:rPr lang="en-US" sz="2120" i="1">
                <a:solidFill>
                  <a:srgbClr val="3E1A57"/>
                </a:solidFill>
                <a:ea typeface="Calibri (MS) Italics"/>
                <a:cs typeface="Calibri (MS) Italics"/>
                <a:sym typeface="Calibri (MS) Italics"/>
              </a:rPr>
              <a:t>— International Psoriasis Council Disease Severity Working Group</a:t>
            </a:r>
          </a:p>
        </p:txBody>
      </p:sp>
      <p:sp>
        <p:nvSpPr>
          <p:cNvPr id="98" name="Freeform 98"/>
          <p:cNvSpPr/>
          <p:nvPr/>
        </p:nvSpPr>
        <p:spPr>
          <a:xfrm flipH="1" flipV="1">
            <a:off x="17446747" y="9531369"/>
            <a:ext cx="453331" cy="379098"/>
          </a:xfrm>
          <a:custGeom>
            <a:avLst/>
            <a:gdLst/>
            <a:ahLst/>
            <a:cxnLst/>
            <a:rect l="l" t="t" r="r" b="b"/>
            <a:pathLst>
              <a:path w="453331" h="379098">
                <a:moveTo>
                  <a:pt x="453330" y="379098"/>
                </a:moveTo>
                <a:lnTo>
                  <a:pt x="0" y="379098"/>
                </a:lnTo>
                <a:lnTo>
                  <a:pt x="0" y="0"/>
                </a:lnTo>
                <a:lnTo>
                  <a:pt x="453330" y="0"/>
                </a:lnTo>
                <a:lnTo>
                  <a:pt x="453330" y="379098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AutoShape 99"/>
          <p:cNvSpPr/>
          <p:nvPr/>
        </p:nvSpPr>
        <p:spPr>
          <a:xfrm flipH="1">
            <a:off x="9525" y="1325455"/>
            <a:ext cx="0" cy="896398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" name="AutoShape 100"/>
          <p:cNvSpPr/>
          <p:nvPr/>
        </p:nvSpPr>
        <p:spPr>
          <a:xfrm>
            <a:off x="18282382" y="1325455"/>
            <a:ext cx="1" cy="896398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TextBox 102"/>
          <p:cNvSpPr txBox="1"/>
          <p:nvPr/>
        </p:nvSpPr>
        <p:spPr>
          <a:xfrm>
            <a:off x="1152463" y="4289377"/>
            <a:ext cx="3449923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Body Surface Area </a:t>
            </a:r>
            <a:r>
              <a:rPr lang="en-US" sz="2460" u="sng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&gt;</a:t>
            </a: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10%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577035" y="40834"/>
            <a:ext cx="13493737" cy="1080951"/>
            <a:chOff x="-1" y="-171450"/>
            <a:chExt cx="17991649" cy="1441269"/>
          </a:xfrm>
        </p:grpSpPr>
        <p:sp>
          <p:nvSpPr>
            <p:cNvPr id="104" name="TextBox 104"/>
            <p:cNvSpPr txBox="1"/>
            <p:nvPr/>
          </p:nvSpPr>
          <p:spPr>
            <a:xfrm>
              <a:off x="0" y="-171450"/>
              <a:ext cx="14598872" cy="978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80"/>
                </a:lnSpc>
              </a:pPr>
              <a:r>
                <a:rPr lang="en-US" sz="4343" b="1" dirty="0">
                  <a:solidFill>
                    <a:srgbClr val="FEFFFF"/>
                  </a:solidFill>
                  <a:ea typeface="Calibri (MS) Bold"/>
                  <a:cs typeface="Calibri (MS) Bold"/>
                  <a:sym typeface="Calibri (MS) Bold"/>
                </a:rPr>
                <a:t>Defining Disease Severity in Psoriasis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-1" y="690600"/>
              <a:ext cx="17991649" cy="5792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5" dirty="0">
                  <a:solidFill>
                    <a:srgbClr val="FEFFFF"/>
                  </a:solidFill>
                  <a:ea typeface="Calibri (MS)"/>
                  <a:cs typeface="Calibri (MS)"/>
                  <a:sym typeface="Calibri (MS)"/>
                </a:rPr>
                <a:t>A practical, clinic-ready framework for assessing disease severity and treatment escalation.</a:t>
              </a:r>
            </a:p>
          </p:txBody>
        </p:sp>
      </p:grpSp>
      <p:sp>
        <p:nvSpPr>
          <p:cNvPr id="106" name="TextBox 106"/>
          <p:cNvSpPr txBox="1"/>
          <p:nvPr/>
        </p:nvSpPr>
        <p:spPr>
          <a:xfrm>
            <a:off x="347829" y="1412202"/>
            <a:ext cx="5059190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 dirty="0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IPC Disease Severity Reclassification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347829" y="1773450"/>
            <a:ext cx="5059190" cy="1114524"/>
            <a:chOff x="0" y="-38100"/>
            <a:chExt cx="6745587" cy="1486032"/>
          </a:xfrm>
        </p:grpSpPr>
        <p:sp>
          <p:nvSpPr>
            <p:cNvPr id="108" name="TextBox 108"/>
            <p:cNvSpPr txBox="1"/>
            <p:nvPr/>
          </p:nvSpPr>
          <p:spPr>
            <a:xfrm>
              <a:off x="0" y="-38100"/>
              <a:ext cx="6745587" cy="1486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 dirty="0">
                  <a:solidFill>
                    <a:srgbClr val="000000"/>
                  </a:solidFill>
                  <a:ea typeface="Calibri (MS)"/>
                  <a:cs typeface="Calibri (MS)"/>
                  <a:sym typeface="Calibri (MS)"/>
                </a:rPr>
                <a:t>Candidates for systemic therapy meet at least ONE of the following.</a:t>
              </a:r>
            </a:p>
            <a:p>
              <a:pPr algn="l">
                <a:lnSpc>
                  <a:spcPts val="2879"/>
                </a:lnSpc>
              </a:pPr>
              <a:endParaRPr lang="en-US" sz="2400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922571"/>
              <a:ext cx="5811794" cy="46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i="1">
                  <a:solidFill>
                    <a:srgbClr val="000000"/>
                  </a:solidFill>
                  <a:ea typeface="Calibri (MS) Italics"/>
                  <a:cs typeface="Calibri (MS) Italics"/>
                  <a:sym typeface="Calibri (MS) Italics"/>
                </a:rPr>
                <a:t>Criteria are independent, not sequential.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6109581" y="1412202"/>
            <a:ext cx="3186050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 dirty="0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Topical Therapy Failure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987337" y="1412202"/>
            <a:ext cx="6314707" cy="33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>
                <a:solidFill>
                  <a:srgbClr val="3E1A57"/>
                </a:solidFill>
                <a:ea typeface="Calibri (MS) Bold"/>
                <a:cs typeface="Calibri (MS) Bold"/>
                <a:sym typeface="Calibri (MS) Bold"/>
              </a:rPr>
              <a:t>Clinical Escalation Pathway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0112244" y="4071791"/>
            <a:ext cx="1178901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2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0094929" y="5652623"/>
            <a:ext cx="1195449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3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158235" y="1885879"/>
            <a:ext cx="1049026" cy="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46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STEP 1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1888284" y="3240771"/>
            <a:ext cx="6350187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 Escalate to phototherapy or systemic therapy</a:t>
            </a:r>
          </a:p>
          <a:p>
            <a:pPr algn="l">
              <a:lnSpc>
                <a:spcPts val="2460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Initiate topical therapy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0760534" y="4432617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TOPICAL TRIAL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0760534" y="4822626"/>
            <a:ext cx="5961705" cy="97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0-4: First topical course</a:t>
            </a:r>
          </a:p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4-8: Second consecutive topical course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21560" y="6042023"/>
            <a:ext cx="5961705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ASSESS FOR TOPICAL FAILURE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21560" y="6444000"/>
            <a:ext cx="7040646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2228" lvl="2" indent="-354076" algn="l">
              <a:lnSpc>
                <a:spcPts val="2460"/>
              </a:lnSpc>
              <a:buFont typeface="Arial"/>
              <a:buChar char="⚬"/>
            </a:pPr>
            <a:r>
              <a:rPr lang="en-US" sz="2460">
                <a:solidFill>
                  <a:srgbClr val="FEFEFE"/>
                </a:solidFill>
                <a:ea typeface="Calibri (MS)"/>
                <a:cs typeface="Calibri (MS)"/>
                <a:sym typeface="Calibri (MS)"/>
              </a:rPr>
              <a:t>Week 8+: Assess for topical therapy failure and escalate therapy if criteria are met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113200" y="7477760"/>
            <a:ext cx="11954081" cy="1286858"/>
            <a:chOff x="0" y="0"/>
            <a:chExt cx="15938774" cy="1715811"/>
          </a:xfrm>
        </p:grpSpPr>
        <p:sp>
          <p:nvSpPr>
            <p:cNvPr id="121" name="TextBox 121"/>
            <p:cNvSpPr txBox="1"/>
            <p:nvPr/>
          </p:nvSpPr>
          <p:spPr>
            <a:xfrm>
              <a:off x="0" y="0"/>
              <a:ext cx="13800330" cy="450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9"/>
                </a:lnSpc>
              </a:pPr>
              <a:r>
                <a:rPr lang="en-US" sz="2599" b="1">
                  <a:solidFill>
                    <a:srgbClr val="3E1A57"/>
                  </a:solidFill>
                  <a:ea typeface="Calibri (MS) Bold"/>
                  <a:cs typeface="Calibri (MS) Bold"/>
                  <a:sym typeface="Calibri (MS) Bold"/>
                </a:rPr>
                <a:t>Reference Corticosteroid Duration Guidelines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402672" y="469900"/>
              <a:ext cx="15536102" cy="124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1122" lvl="1" indent="-265561" algn="l">
                <a:lnSpc>
                  <a:spcPts val="2460"/>
                </a:lnSpc>
                <a:buFont typeface="Arial"/>
                <a:buChar char="•"/>
              </a:pPr>
              <a:r>
                <a:rPr lang="en-US" sz="2460">
                  <a:solidFill>
                    <a:srgbClr val="3E1A57"/>
                  </a:solidFill>
                  <a:ea typeface="Calibri (MS)"/>
                  <a:cs typeface="Calibri (MS)"/>
                  <a:sym typeface="Calibri (MS)"/>
                </a:rPr>
                <a:t>Potent Corticosteroids: </a:t>
              </a:r>
              <a:r>
                <a:rPr lang="en-US" sz="246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Maximum 4 weeks continuous daily use</a:t>
              </a:r>
            </a:p>
            <a:p>
              <a:pPr marL="531122" lvl="1" indent="-265561" algn="l">
                <a:lnSpc>
                  <a:spcPts val="2460"/>
                </a:lnSpc>
                <a:buFont typeface="Arial"/>
                <a:buChar char="•"/>
              </a:pPr>
              <a:r>
                <a:rPr lang="en-US" sz="2460">
                  <a:solidFill>
                    <a:srgbClr val="3E1A57"/>
                  </a:solidFill>
                  <a:ea typeface="Calibri (MS)"/>
                  <a:cs typeface="Calibri (MS)"/>
                  <a:sym typeface="Calibri (MS)"/>
                </a:rPr>
                <a:t>Superpotent Corticosteroids: </a:t>
              </a:r>
              <a:r>
                <a:rPr lang="en-US" sz="246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Limited to 2-4 weeks</a:t>
              </a:r>
            </a:p>
            <a:p>
              <a:pPr algn="l">
                <a:lnSpc>
                  <a:spcPts val="2120"/>
                </a:lnSpc>
              </a:pPr>
              <a:r>
                <a:rPr lang="en-US" sz="2120">
                  <a:solidFill>
                    <a:srgbClr val="893B67"/>
                  </a:solidFill>
                  <a:ea typeface="Calibri (MS)"/>
                  <a:cs typeface="Calibri (MS)"/>
                  <a:sym typeface="Calibri (MS)"/>
                </a:rPr>
                <a:t>Failure within these timeframes supports escalation of therapy</a:t>
              </a:r>
            </a:p>
          </p:txBody>
        </p:sp>
      </p:grpSp>
      <p:sp>
        <p:nvSpPr>
          <p:cNvPr id="123" name="AutoShape 123"/>
          <p:cNvSpPr/>
          <p:nvPr/>
        </p:nvSpPr>
        <p:spPr>
          <a:xfrm flipH="1" flipV="1">
            <a:off x="-1" y="1340766"/>
            <a:ext cx="18283884" cy="1116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extBox 124"/>
          <p:cNvSpPr txBox="1"/>
          <p:nvPr/>
        </p:nvSpPr>
        <p:spPr>
          <a:xfrm>
            <a:off x="10648818" y="8877300"/>
            <a:ext cx="7562982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i="1" dirty="0">
                <a:solidFill>
                  <a:srgbClr val="893B67"/>
                </a:solidFill>
                <a:ea typeface="Calibri (MS) Italics"/>
                <a:cs typeface="Calibri (MS) Italics"/>
                <a:sym typeface="Calibri (MS) Italics"/>
              </a:rPr>
              <a:t>*Clinical decisions should be individualized and aligned with regional guidelines.</a:t>
            </a:r>
          </a:p>
        </p:txBody>
      </p:sp>
      <p:sp>
        <p:nvSpPr>
          <p:cNvPr id="125" name="AutoShape 123">
            <a:extLst>
              <a:ext uri="{FF2B5EF4-FFF2-40B4-BE49-F238E27FC236}">
                <a16:creationId xmlns:a16="http://schemas.microsoft.com/office/drawing/2014/main" id="{AD75FC5E-1912-53BD-76E6-1709972CDA9F}"/>
              </a:ext>
            </a:extLst>
          </p:cNvPr>
          <p:cNvSpPr/>
          <p:nvPr/>
        </p:nvSpPr>
        <p:spPr>
          <a:xfrm flipH="1" flipV="1">
            <a:off x="-6" y="10272548"/>
            <a:ext cx="18290685" cy="0"/>
          </a:xfrm>
          <a:prstGeom prst="line">
            <a:avLst/>
          </a:prstGeom>
          <a:ln w="38100" cap="flat">
            <a:solidFill>
              <a:srgbClr val="3E1A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257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Aptos</vt:lpstr>
      <vt:lpstr>Calibri (MS) Bold</vt:lpstr>
      <vt:lpstr>Calibri (MS) Italics</vt:lpstr>
      <vt:lpstr>Calibri (MS)</vt:lpstr>
      <vt:lpstr>Lato 2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Disease Severity in Psoriasis - Slide</dc:title>
  <cp:lastModifiedBy>Amanda Bledsoe</cp:lastModifiedBy>
  <cp:revision>3</cp:revision>
  <dcterms:created xsi:type="dcterms:W3CDTF">2006-08-16T00:00:00Z</dcterms:created>
  <dcterms:modified xsi:type="dcterms:W3CDTF">2026-03-03T15:37:32Z</dcterms:modified>
  <dc:identifier>DAHC5aGOxZ0</dc:identifier>
</cp:coreProperties>
</file>