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10" autoAdjust="0"/>
  </p:normalViewPr>
  <p:slideViewPr>
    <p:cSldViewPr>
      <p:cViewPr varScale="1">
        <p:scale>
          <a:sx n="77" d="100"/>
          <a:sy n="77" d="100"/>
        </p:scale>
        <p:origin x="344" y="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6/12/25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0816348" y="-6840711"/>
            <a:ext cx="62972986" cy="28101695"/>
          </a:xfrm>
          <a:custGeom>
            <a:avLst/>
            <a:gdLst/>
            <a:ahLst/>
            <a:cxnLst/>
            <a:rect l="l" t="t" r="r" b="b"/>
            <a:pathLst>
              <a:path w="62972986" h="28101695">
                <a:moveTo>
                  <a:pt x="0" y="0"/>
                </a:moveTo>
                <a:lnTo>
                  <a:pt x="62972986" y="0"/>
                </a:lnTo>
                <a:lnTo>
                  <a:pt x="62972986" y="28101695"/>
                </a:lnTo>
                <a:lnTo>
                  <a:pt x="0" y="28101695"/>
                </a:lnTo>
                <a:lnTo>
                  <a:pt x="0" y="0"/>
                </a:lnTo>
                <a:close/>
              </a:path>
            </a:pathLst>
          </a:custGeom>
          <a:blipFill>
            <a:blip r:embed="rId2"/>
            <a:stretch>
              <a:fillRect/>
            </a:stretch>
          </a:blipFill>
        </p:spPr>
        <p:txBody>
          <a:bodyPr/>
          <a:lstStyle/>
          <a:p>
            <a:endParaRPr lang="en-US">
              <a:latin typeface="Calibri" panose="020F0502020204030204" pitchFamily="34" charset="0"/>
              <a:cs typeface="Calibri" panose="020F0502020204030204" pitchFamily="34" charset="0"/>
            </a:endParaRPr>
          </a:p>
        </p:txBody>
      </p:sp>
      <p:grpSp>
        <p:nvGrpSpPr>
          <p:cNvPr id="3" name="Group 3"/>
          <p:cNvGrpSpPr/>
          <p:nvPr/>
        </p:nvGrpSpPr>
        <p:grpSpPr>
          <a:xfrm>
            <a:off x="192215" y="222225"/>
            <a:ext cx="17918552" cy="9812583"/>
            <a:chOff x="0" y="0"/>
            <a:chExt cx="4719289" cy="2584384"/>
          </a:xfrm>
        </p:grpSpPr>
        <p:sp>
          <p:nvSpPr>
            <p:cNvPr id="4" name="Freeform 4"/>
            <p:cNvSpPr/>
            <p:nvPr/>
          </p:nvSpPr>
          <p:spPr>
            <a:xfrm>
              <a:off x="0" y="0"/>
              <a:ext cx="4719289" cy="2584384"/>
            </a:xfrm>
            <a:custGeom>
              <a:avLst/>
              <a:gdLst/>
              <a:ahLst/>
              <a:cxnLst/>
              <a:rect l="l" t="t" r="r" b="b"/>
              <a:pathLst>
                <a:path w="4719289" h="2584384">
                  <a:moveTo>
                    <a:pt x="0" y="0"/>
                  </a:moveTo>
                  <a:lnTo>
                    <a:pt x="4719289" y="0"/>
                  </a:lnTo>
                  <a:lnTo>
                    <a:pt x="4719289" y="2584384"/>
                  </a:lnTo>
                  <a:lnTo>
                    <a:pt x="0" y="2584384"/>
                  </a:lnTo>
                  <a:close/>
                </a:path>
              </a:pathLst>
            </a:custGeom>
            <a:solidFill>
              <a:srgbClr val="3E1A57"/>
            </a:solidFill>
          </p:spPr>
          <p:txBody>
            <a:bodyPr/>
            <a:lstStyle/>
            <a:p>
              <a:endParaRPr lang="en-US" dirty="0">
                <a:latin typeface="Calibri" panose="020F0502020204030204" pitchFamily="34" charset="0"/>
                <a:cs typeface="Calibri" panose="020F0502020204030204" pitchFamily="34" charset="0"/>
              </a:endParaRPr>
            </a:p>
          </p:txBody>
        </p:sp>
        <p:sp>
          <p:nvSpPr>
            <p:cNvPr id="5" name="TextBox 5"/>
            <p:cNvSpPr txBox="1"/>
            <p:nvPr/>
          </p:nvSpPr>
          <p:spPr>
            <a:xfrm>
              <a:off x="0" y="-38100"/>
              <a:ext cx="4719289" cy="2622484"/>
            </a:xfrm>
            <a:prstGeom prst="rect">
              <a:avLst/>
            </a:prstGeom>
          </p:spPr>
          <p:txBody>
            <a:bodyPr lIns="50800" tIns="50800" rIns="50800" bIns="50800" rtlCol="0" anchor="ctr"/>
            <a:lstStyle/>
            <a:p>
              <a:pPr algn="ctr">
                <a:lnSpc>
                  <a:spcPts val="2659"/>
                </a:lnSpc>
              </a:pPr>
              <a:endParaRPr>
                <a:latin typeface="Calibri" panose="020F0502020204030204" pitchFamily="34" charset="0"/>
                <a:cs typeface="Calibri" panose="020F0502020204030204" pitchFamily="34" charset="0"/>
              </a:endParaRPr>
            </a:p>
          </p:txBody>
        </p:sp>
      </p:grpSp>
      <p:grpSp>
        <p:nvGrpSpPr>
          <p:cNvPr id="6" name="Group 6"/>
          <p:cNvGrpSpPr/>
          <p:nvPr/>
        </p:nvGrpSpPr>
        <p:grpSpPr>
          <a:xfrm>
            <a:off x="569339" y="1886295"/>
            <a:ext cx="17136909" cy="1624825"/>
            <a:chOff x="0" y="0"/>
            <a:chExt cx="2654956" cy="251728"/>
          </a:xfrm>
        </p:grpSpPr>
        <p:sp>
          <p:nvSpPr>
            <p:cNvPr id="7" name="Freeform 7"/>
            <p:cNvSpPr/>
            <p:nvPr/>
          </p:nvSpPr>
          <p:spPr>
            <a:xfrm>
              <a:off x="0" y="0"/>
              <a:ext cx="2654956" cy="251728"/>
            </a:xfrm>
            <a:custGeom>
              <a:avLst/>
              <a:gdLst/>
              <a:ahLst/>
              <a:cxnLst/>
              <a:rect l="l" t="t" r="r" b="b"/>
              <a:pathLst>
                <a:path w="2654956" h="251728">
                  <a:moveTo>
                    <a:pt x="0" y="0"/>
                  </a:moveTo>
                  <a:lnTo>
                    <a:pt x="2654956" y="0"/>
                  </a:lnTo>
                  <a:lnTo>
                    <a:pt x="2654956" y="251728"/>
                  </a:lnTo>
                  <a:lnTo>
                    <a:pt x="0" y="251728"/>
                  </a:lnTo>
                  <a:close/>
                </a:path>
              </a:pathLst>
            </a:custGeom>
            <a:blipFill>
              <a:blip r:embed="rId2"/>
              <a:stretch>
                <a:fillRect l="-16100" t="-477024" r="-126604" b="-565281"/>
              </a:stretch>
            </a:blipFill>
          </p:spPr>
          <p:txBody>
            <a:bodyPr/>
            <a:lstStyle/>
            <a:p>
              <a:endParaRPr lang="en-US">
                <a:latin typeface="Calibri" panose="020F0502020204030204" pitchFamily="34" charset="0"/>
                <a:cs typeface="Calibri" panose="020F0502020204030204" pitchFamily="34" charset="0"/>
              </a:endParaRPr>
            </a:p>
          </p:txBody>
        </p:sp>
      </p:grpSp>
      <p:grpSp>
        <p:nvGrpSpPr>
          <p:cNvPr id="8" name="Group 8"/>
          <p:cNvGrpSpPr/>
          <p:nvPr/>
        </p:nvGrpSpPr>
        <p:grpSpPr>
          <a:xfrm>
            <a:off x="787880" y="2050389"/>
            <a:ext cx="16708605" cy="1308768"/>
            <a:chOff x="0" y="0"/>
            <a:chExt cx="4400620" cy="344696"/>
          </a:xfrm>
        </p:grpSpPr>
        <p:sp>
          <p:nvSpPr>
            <p:cNvPr id="9" name="Freeform 9"/>
            <p:cNvSpPr/>
            <p:nvPr/>
          </p:nvSpPr>
          <p:spPr>
            <a:xfrm>
              <a:off x="0" y="0"/>
              <a:ext cx="4400620" cy="344696"/>
            </a:xfrm>
            <a:custGeom>
              <a:avLst/>
              <a:gdLst/>
              <a:ahLst/>
              <a:cxnLst/>
              <a:rect l="l" t="t" r="r" b="b"/>
              <a:pathLst>
                <a:path w="4400620" h="344696">
                  <a:moveTo>
                    <a:pt x="0" y="0"/>
                  </a:moveTo>
                  <a:lnTo>
                    <a:pt x="4400620" y="0"/>
                  </a:lnTo>
                  <a:lnTo>
                    <a:pt x="4400620" y="344696"/>
                  </a:lnTo>
                  <a:lnTo>
                    <a:pt x="0" y="344696"/>
                  </a:lnTo>
                  <a:close/>
                </a:path>
              </a:pathLst>
            </a:custGeom>
            <a:solidFill>
              <a:srgbClr val="FFFFFF">
                <a:alpha val="49804"/>
              </a:srgbClr>
            </a:solidFill>
          </p:spPr>
          <p:txBody>
            <a:bodyPr/>
            <a:lstStyle/>
            <a:p>
              <a:endParaRPr lang="en-US">
                <a:latin typeface="Calibri" panose="020F0502020204030204" pitchFamily="34" charset="0"/>
                <a:cs typeface="Calibri" panose="020F0502020204030204" pitchFamily="34" charset="0"/>
              </a:endParaRPr>
            </a:p>
          </p:txBody>
        </p:sp>
        <p:sp>
          <p:nvSpPr>
            <p:cNvPr id="10" name="TextBox 10"/>
            <p:cNvSpPr txBox="1"/>
            <p:nvPr/>
          </p:nvSpPr>
          <p:spPr>
            <a:xfrm>
              <a:off x="0" y="-38100"/>
              <a:ext cx="4400620" cy="382796"/>
            </a:xfrm>
            <a:prstGeom prst="rect">
              <a:avLst/>
            </a:prstGeom>
          </p:spPr>
          <p:txBody>
            <a:bodyPr lIns="50800" tIns="50800" rIns="50800" bIns="50800" rtlCol="0" anchor="ctr"/>
            <a:lstStyle/>
            <a:p>
              <a:pPr algn="ctr">
                <a:lnSpc>
                  <a:spcPts val="2659"/>
                </a:lnSpc>
              </a:pPr>
              <a:endParaRPr>
                <a:latin typeface="Calibri" panose="020F0502020204030204" pitchFamily="34" charset="0"/>
                <a:cs typeface="Calibri" panose="020F0502020204030204" pitchFamily="34" charset="0"/>
              </a:endParaRPr>
            </a:p>
          </p:txBody>
        </p:sp>
      </p:grpSp>
      <p:grpSp>
        <p:nvGrpSpPr>
          <p:cNvPr id="11" name="Group 11"/>
          <p:cNvGrpSpPr/>
          <p:nvPr/>
        </p:nvGrpSpPr>
        <p:grpSpPr>
          <a:xfrm>
            <a:off x="569339" y="4869449"/>
            <a:ext cx="5128103" cy="4388851"/>
            <a:chOff x="0" y="0"/>
            <a:chExt cx="794477" cy="679948"/>
          </a:xfrm>
        </p:grpSpPr>
        <p:sp>
          <p:nvSpPr>
            <p:cNvPr id="12" name="Freeform 12"/>
            <p:cNvSpPr/>
            <p:nvPr/>
          </p:nvSpPr>
          <p:spPr>
            <a:xfrm>
              <a:off x="0" y="0"/>
              <a:ext cx="794477" cy="679948"/>
            </a:xfrm>
            <a:custGeom>
              <a:avLst/>
              <a:gdLst/>
              <a:ahLst/>
              <a:cxnLst/>
              <a:rect l="l" t="t" r="r" b="b"/>
              <a:pathLst>
                <a:path w="794477" h="679948">
                  <a:moveTo>
                    <a:pt x="0" y="0"/>
                  </a:moveTo>
                  <a:lnTo>
                    <a:pt x="794477" y="0"/>
                  </a:lnTo>
                  <a:lnTo>
                    <a:pt x="794477" y="679948"/>
                  </a:lnTo>
                  <a:lnTo>
                    <a:pt x="0" y="679948"/>
                  </a:lnTo>
                  <a:close/>
                </a:path>
              </a:pathLst>
            </a:custGeom>
            <a:blipFill>
              <a:blip r:embed="rId2"/>
              <a:stretch>
                <a:fillRect l="-52981" t="-32381" r="-185982" b="-44359"/>
              </a:stretch>
            </a:blipFill>
          </p:spPr>
          <p:txBody>
            <a:bodyPr/>
            <a:lstStyle/>
            <a:p>
              <a:endParaRPr lang="en-US">
                <a:latin typeface="Calibri" panose="020F0502020204030204" pitchFamily="34" charset="0"/>
                <a:cs typeface="Calibri" panose="020F0502020204030204" pitchFamily="34" charset="0"/>
              </a:endParaRPr>
            </a:p>
          </p:txBody>
        </p:sp>
      </p:grpSp>
      <p:grpSp>
        <p:nvGrpSpPr>
          <p:cNvPr id="13" name="Group 13"/>
          <p:cNvGrpSpPr/>
          <p:nvPr/>
        </p:nvGrpSpPr>
        <p:grpSpPr>
          <a:xfrm>
            <a:off x="781674" y="5027477"/>
            <a:ext cx="4706005" cy="4036754"/>
            <a:chOff x="0" y="0"/>
            <a:chExt cx="1239442" cy="1063178"/>
          </a:xfrm>
        </p:grpSpPr>
        <p:sp>
          <p:nvSpPr>
            <p:cNvPr id="14" name="Freeform 14"/>
            <p:cNvSpPr/>
            <p:nvPr/>
          </p:nvSpPr>
          <p:spPr>
            <a:xfrm>
              <a:off x="0" y="0"/>
              <a:ext cx="1239442" cy="1063178"/>
            </a:xfrm>
            <a:custGeom>
              <a:avLst/>
              <a:gdLst/>
              <a:ahLst/>
              <a:cxnLst/>
              <a:rect l="l" t="t" r="r" b="b"/>
              <a:pathLst>
                <a:path w="1239442" h="1063178">
                  <a:moveTo>
                    <a:pt x="0" y="0"/>
                  </a:moveTo>
                  <a:lnTo>
                    <a:pt x="1239442" y="0"/>
                  </a:lnTo>
                  <a:lnTo>
                    <a:pt x="1239442" y="1063178"/>
                  </a:lnTo>
                  <a:lnTo>
                    <a:pt x="0" y="1063178"/>
                  </a:lnTo>
                  <a:close/>
                </a:path>
              </a:pathLst>
            </a:custGeom>
            <a:solidFill>
              <a:srgbClr val="FFFFFF">
                <a:alpha val="49804"/>
              </a:srgbClr>
            </a:solidFill>
          </p:spPr>
          <p:txBody>
            <a:bodyPr/>
            <a:lstStyle/>
            <a:p>
              <a:endParaRPr lang="en-US">
                <a:latin typeface="Calibri" panose="020F0502020204030204" pitchFamily="34" charset="0"/>
                <a:cs typeface="Calibri" panose="020F0502020204030204" pitchFamily="34" charset="0"/>
              </a:endParaRPr>
            </a:p>
          </p:txBody>
        </p:sp>
        <p:sp>
          <p:nvSpPr>
            <p:cNvPr id="15" name="TextBox 15"/>
            <p:cNvSpPr txBox="1"/>
            <p:nvPr/>
          </p:nvSpPr>
          <p:spPr>
            <a:xfrm>
              <a:off x="0" y="-38100"/>
              <a:ext cx="1239442" cy="1101278"/>
            </a:xfrm>
            <a:prstGeom prst="rect">
              <a:avLst/>
            </a:prstGeom>
          </p:spPr>
          <p:txBody>
            <a:bodyPr lIns="50800" tIns="50800" rIns="50800" bIns="50800" rtlCol="0" anchor="ctr"/>
            <a:lstStyle/>
            <a:p>
              <a:pPr algn="ctr">
                <a:lnSpc>
                  <a:spcPts val="2659"/>
                </a:lnSpc>
              </a:pPr>
              <a:endParaRPr>
                <a:latin typeface="Calibri" panose="020F0502020204030204" pitchFamily="34" charset="0"/>
                <a:cs typeface="Calibri" panose="020F0502020204030204" pitchFamily="34" charset="0"/>
              </a:endParaRPr>
            </a:p>
          </p:txBody>
        </p:sp>
      </p:grpSp>
      <p:grpSp>
        <p:nvGrpSpPr>
          <p:cNvPr id="16" name="Group 16"/>
          <p:cNvGrpSpPr/>
          <p:nvPr/>
        </p:nvGrpSpPr>
        <p:grpSpPr>
          <a:xfrm>
            <a:off x="6573742" y="4869449"/>
            <a:ext cx="5128103" cy="4407400"/>
            <a:chOff x="0" y="0"/>
            <a:chExt cx="794477" cy="682822"/>
          </a:xfrm>
        </p:grpSpPr>
        <p:sp>
          <p:nvSpPr>
            <p:cNvPr id="17" name="Freeform 17"/>
            <p:cNvSpPr/>
            <p:nvPr/>
          </p:nvSpPr>
          <p:spPr>
            <a:xfrm>
              <a:off x="0" y="0"/>
              <a:ext cx="794477" cy="682822"/>
            </a:xfrm>
            <a:custGeom>
              <a:avLst/>
              <a:gdLst/>
              <a:ahLst/>
              <a:cxnLst/>
              <a:rect l="l" t="t" r="r" b="b"/>
              <a:pathLst>
                <a:path w="794477" h="682822">
                  <a:moveTo>
                    <a:pt x="0" y="0"/>
                  </a:moveTo>
                  <a:lnTo>
                    <a:pt x="794477" y="0"/>
                  </a:lnTo>
                  <a:lnTo>
                    <a:pt x="794477" y="682822"/>
                  </a:lnTo>
                  <a:lnTo>
                    <a:pt x="0" y="682822"/>
                  </a:lnTo>
                  <a:close/>
                </a:path>
              </a:pathLst>
            </a:custGeom>
            <a:blipFill>
              <a:blip r:embed="rId2"/>
              <a:stretch>
                <a:fillRect l="-53417" t="-32381" r="-186979" b="-44359"/>
              </a:stretch>
            </a:blipFill>
          </p:spPr>
          <p:txBody>
            <a:bodyPr/>
            <a:lstStyle/>
            <a:p>
              <a:endParaRPr lang="en-US">
                <a:latin typeface="Calibri" panose="020F0502020204030204" pitchFamily="34" charset="0"/>
                <a:cs typeface="Calibri" panose="020F0502020204030204" pitchFamily="34" charset="0"/>
              </a:endParaRPr>
            </a:p>
          </p:txBody>
        </p:sp>
      </p:grpSp>
      <p:grpSp>
        <p:nvGrpSpPr>
          <p:cNvPr id="18" name="Group 18"/>
          <p:cNvGrpSpPr/>
          <p:nvPr/>
        </p:nvGrpSpPr>
        <p:grpSpPr>
          <a:xfrm>
            <a:off x="6786077" y="5027477"/>
            <a:ext cx="4706005" cy="4055302"/>
            <a:chOff x="0" y="0"/>
            <a:chExt cx="1239442" cy="1068063"/>
          </a:xfrm>
        </p:grpSpPr>
        <p:sp>
          <p:nvSpPr>
            <p:cNvPr id="19" name="Freeform 19"/>
            <p:cNvSpPr/>
            <p:nvPr/>
          </p:nvSpPr>
          <p:spPr>
            <a:xfrm>
              <a:off x="0" y="0"/>
              <a:ext cx="1239442" cy="1068063"/>
            </a:xfrm>
            <a:custGeom>
              <a:avLst/>
              <a:gdLst/>
              <a:ahLst/>
              <a:cxnLst/>
              <a:rect l="l" t="t" r="r" b="b"/>
              <a:pathLst>
                <a:path w="1239442" h="1068063">
                  <a:moveTo>
                    <a:pt x="0" y="0"/>
                  </a:moveTo>
                  <a:lnTo>
                    <a:pt x="1239442" y="0"/>
                  </a:lnTo>
                  <a:lnTo>
                    <a:pt x="1239442" y="1068063"/>
                  </a:lnTo>
                  <a:lnTo>
                    <a:pt x="0" y="1068063"/>
                  </a:lnTo>
                  <a:close/>
                </a:path>
              </a:pathLst>
            </a:custGeom>
            <a:solidFill>
              <a:srgbClr val="FFFFFF">
                <a:alpha val="49804"/>
              </a:srgbClr>
            </a:solidFill>
          </p:spPr>
          <p:txBody>
            <a:bodyPr/>
            <a:lstStyle/>
            <a:p>
              <a:endParaRPr lang="en-US">
                <a:latin typeface="Calibri" panose="020F0502020204030204" pitchFamily="34" charset="0"/>
                <a:cs typeface="Calibri" panose="020F0502020204030204" pitchFamily="34" charset="0"/>
              </a:endParaRPr>
            </a:p>
          </p:txBody>
        </p:sp>
        <p:sp>
          <p:nvSpPr>
            <p:cNvPr id="20" name="TextBox 20"/>
            <p:cNvSpPr txBox="1"/>
            <p:nvPr/>
          </p:nvSpPr>
          <p:spPr>
            <a:xfrm>
              <a:off x="0" y="-38100"/>
              <a:ext cx="1239442" cy="1106163"/>
            </a:xfrm>
            <a:prstGeom prst="rect">
              <a:avLst/>
            </a:prstGeom>
          </p:spPr>
          <p:txBody>
            <a:bodyPr lIns="50800" tIns="50800" rIns="50800" bIns="50800" rtlCol="0" anchor="ctr"/>
            <a:lstStyle/>
            <a:p>
              <a:pPr algn="ctr">
                <a:lnSpc>
                  <a:spcPts val="2659"/>
                </a:lnSpc>
              </a:pPr>
              <a:endParaRPr>
                <a:latin typeface="Calibri" panose="020F0502020204030204" pitchFamily="34" charset="0"/>
                <a:cs typeface="Calibri" panose="020F0502020204030204" pitchFamily="34" charset="0"/>
              </a:endParaRPr>
            </a:p>
          </p:txBody>
        </p:sp>
      </p:grpSp>
      <p:grpSp>
        <p:nvGrpSpPr>
          <p:cNvPr id="21" name="Group 21"/>
          <p:cNvGrpSpPr/>
          <p:nvPr/>
        </p:nvGrpSpPr>
        <p:grpSpPr>
          <a:xfrm>
            <a:off x="12578145" y="4869449"/>
            <a:ext cx="5128103" cy="4407400"/>
            <a:chOff x="0" y="0"/>
            <a:chExt cx="794477" cy="682822"/>
          </a:xfrm>
        </p:grpSpPr>
        <p:sp>
          <p:nvSpPr>
            <p:cNvPr id="22" name="Freeform 22"/>
            <p:cNvSpPr/>
            <p:nvPr/>
          </p:nvSpPr>
          <p:spPr>
            <a:xfrm>
              <a:off x="0" y="0"/>
              <a:ext cx="794477" cy="682822"/>
            </a:xfrm>
            <a:custGeom>
              <a:avLst/>
              <a:gdLst/>
              <a:ahLst/>
              <a:cxnLst/>
              <a:rect l="l" t="t" r="r" b="b"/>
              <a:pathLst>
                <a:path w="794477" h="682822">
                  <a:moveTo>
                    <a:pt x="0" y="0"/>
                  </a:moveTo>
                  <a:lnTo>
                    <a:pt x="794477" y="0"/>
                  </a:lnTo>
                  <a:lnTo>
                    <a:pt x="794477" y="682822"/>
                  </a:lnTo>
                  <a:lnTo>
                    <a:pt x="0" y="682822"/>
                  </a:lnTo>
                  <a:close/>
                </a:path>
              </a:pathLst>
            </a:custGeom>
            <a:blipFill>
              <a:blip r:embed="rId2"/>
              <a:stretch>
                <a:fillRect l="-53417" t="-32381" r="-186979" b="-44359"/>
              </a:stretch>
            </a:blipFill>
          </p:spPr>
          <p:txBody>
            <a:bodyPr/>
            <a:lstStyle/>
            <a:p>
              <a:endParaRPr lang="en-US">
                <a:latin typeface="Calibri" panose="020F0502020204030204" pitchFamily="34" charset="0"/>
                <a:cs typeface="Calibri" panose="020F0502020204030204" pitchFamily="34" charset="0"/>
              </a:endParaRPr>
            </a:p>
          </p:txBody>
        </p:sp>
      </p:grpSp>
      <p:grpSp>
        <p:nvGrpSpPr>
          <p:cNvPr id="23" name="Group 23"/>
          <p:cNvGrpSpPr/>
          <p:nvPr/>
        </p:nvGrpSpPr>
        <p:grpSpPr>
          <a:xfrm>
            <a:off x="12790480" y="5027477"/>
            <a:ext cx="4706005" cy="4055302"/>
            <a:chOff x="0" y="0"/>
            <a:chExt cx="1239442" cy="1068063"/>
          </a:xfrm>
        </p:grpSpPr>
        <p:sp>
          <p:nvSpPr>
            <p:cNvPr id="24" name="Freeform 24"/>
            <p:cNvSpPr/>
            <p:nvPr/>
          </p:nvSpPr>
          <p:spPr>
            <a:xfrm>
              <a:off x="0" y="0"/>
              <a:ext cx="1239442" cy="1068063"/>
            </a:xfrm>
            <a:custGeom>
              <a:avLst/>
              <a:gdLst/>
              <a:ahLst/>
              <a:cxnLst/>
              <a:rect l="l" t="t" r="r" b="b"/>
              <a:pathLst>
                <a:path w="1239442" h="1068063">
                  <a:moveTo>
                    <a:pt x="0" y="0"/>
                  </a:moveTo>
                  <a:lnTo>
                    <a:pt x="1239442" y="0"/>
                  </a:lnTo>
                  <a:lnTo>
                    <a:pt x="1239442" y="1068063"/>
                  </a:lnTo>
                  <a:lnTo>
                    <a:pt x="0" y="1068063"/>
                  </a:lnTo>
                  <a:close/>
                </a:path>
              </a:pathLst>
            </a:custGeom>
            <a:solidFill>
              <a:srgbClr val="FFFFFF">
                <a:alpha val="49804"/>
              </a:srgbClr>
            </a:solidFill>
          </p:spPr>
          <p:txBody>
            <a:bodyPr/>
            <a:lstStyle/>
            <a:p>
              <a:endParaRPr lang="en-US">
                <a:latin typeface="Calibri" panose="020F0502020204030204" pitchFamily="34" charset="0"/>
                <a:cs typeface="Calibri" panose="020F0502020204030204" pitchFamily="34" charset="0"/>
              </a:endParaRPr>
            </a:p>
          </p:txBody>
        </p:sp>
        <p:sp>
          <p:nvSpPr>
            <p:cNvPr id="25" name="TextBox 25"/>
            <p:cNvSpPr txBox="1"/>
            <p:nvPr/>
          </p:nvSpPr>
          <p:spPr>
            <a:xfrm>
              <a:off x="0" y="-38100"/>
              <a:ext cx="1239442" cy="1106163"/>
            </a:xfrm>
            <a:prstGeom prst="rect">
              <a:avLst/>
            </a:prstGeom>
          </p:spPr>
          <p:txBody>
            <a:bodyPr lIns="50800" tIns="50800" rIns="50800" bIns="50800" rtlCol="0" anchor="ctr"/>
            <a:lstStyle/>
            <a:p>
              <a:pPr algn="ctr">
                <a:lnSpc>
                  <a:spcPts val="2659"/>
                </a:lnSpc>
              </a:pPr>
              <a:endParaRPr>
                <a:latin typeface="Calibri" panose="020F0502020204030204" pitchFamily="34" charset="0"/>
                <a:cs typeface="Calibri" panose="020F0502020204030204" pitchFamily="34" charset="0"/>
              </a:endParaRPr>
            </a:p>
          </p:txBody>
        </p:sp>
      </p:grpSp>
      <p:sp>
        <p:nvSpPr>
          <p:cNvPr id="26" name="Freeform 26"/>
          <p:cNvSpPr/>
          <p:nvPr/>
        </p:nvSpPr>
        <p:spPr>
          <a:xfrm>
            <a:off x="1631904" y="346653"/>
            <a:ext cx="1481689" cy="1364094"/>
          </a:xfrm>
          <a:custGeom>
            <a:avLst/>
            <a:gdLst/>
            <a:ahLst/>
            <a:cxnLst/>
            <a:rect l="l" t="t" r="r" b="b"/>
            <a:pathLst>
              <a:path w="1481689" h="1364094">
                <a:moveTo>
                  <a:pt x="0" y="0"/>
                </a:moveTo>
                <a:lnTo>
                  <a:pt x="1481689" y="0"/>
                </a:lnTo>
                <a:lnTo>
                  <a:pt x="1481689" y="1364094"/>
                </a:lnTo>
                <a:lnTo>
                  <a:pt x="0" y="1364094"/>
                </a:lnTo>
                <a:lnTo>
                  <a:pt x="0" y="0"/>
                </a:lnTo>
                <a:close/>
              </a:path>
            </a:pathLst>
          </a:custGeom>
          <a:blipFill>
            <a:blip r:embed="rId3"/>
            <a:stretch>
              <a:fillRect/>
            </a:stretch>
          </a:blipFill>
        </p:spPr>
        <p:txBody>
          <a:bodyPr/>
          <a:lstStyle/>
          <a:p>
            <a:endParaRPr lang="en-US">
              <a:latin typeface="Calibri" panose="020F0502020204030204" pitchFamily="34" charset="0"/>
              <a:cs typeface="Calibri" panose="020F0502020204030204" pitchFamily="34" charset="0"/>
            </a:endParaRPr>
          </a:p>
        </p:txBody>
      </p:sp>
      <p:sp>
        <p:nvSpPr>
          <p:cNvPr id="27" name="Freeform 27"/>
          <p:cNvSpPr/>
          <p:nvPr/>
        </p:nvSpPr>
        <p:spPr>
          <a:xfrm>
            <a:off x="2492432" y="3698799"/>
            <a:ext cx="1134067" cy="1170650"/>
          </a:xfrm>
          <a:custGeom>
            <a:avLst/>
            <a:gdLst/>
            <a:ahLst/>
            <a:cxnLst/>
            <a:rect l="l" t="t" r="r" b="b"/>
            <a:pathLst>
              <a:path w="1134067" h="1170650">
                <a:moveTo>
                  <a:pt x="0" y="0"/>
                </a:moveTo>
                <a:lnTo>
                  <a:pt x="1134067" y="0"/>
                </a:lnTo>
                <a:lnTo>
                  <a:pt x="1134067" y="1170650"/>
                </a:lnTo>
                <a:lnTo>
                  <a:pt x="0" y="117065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latin typeface="Calibri" panose="020F0502020204030204" pitchFamily="34" charset="0"/>
              <a:cs typeface="Calibri" panose="020F0502020204030204" pitchFamily="34" charset="0"/>
            </a:endParaRPr>
          </a:p>
        </p:txBody>
      </p:sp>
      <p:sp>
        <p:nvSpPr>
          <p:cNvPr id="28" name="Freeform 28"/>
          <p:cNvSpPr/>
          <p:nvPr/>
        </p:nvSpPr>
        <p:spPr>
          <a:xfrm>
            <a:off x="8527404" y="3698799"/>
            <a:ext cx="1139920" cy="1170650"/>
          </a:xfrm>
          <a:custGeom>
            <a:avLst/>
            <a:gdLst/>
            <a:ahLst/>
            <a:cxnLst/>
            <a:rect l="l" t="t" r="r" b="b"/>
            <a:pathLst>
              <a:path w="1139920" h="1170650">
                <a:moveTo>
                  <a:pt x="0" y="0"/>
                </a:moveTo>
                <a:lnTo>
                  <a:pt x="1139920" y="0"/>
                </a:lnTo>
                <a:lnTo>
                  <a:pt x="1139920" y="1170650"/>
                </a:lnTo>
                <a:lnTo>
                  <a:pt x="0" y="11706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latin typeface="Calibri" panose="020F0502020204030204" pitchFamily="34" charset="0"/>
              <a:cs typeface="Calibri" panose="020F0502020204030204" pitchFamily="34" charset="0"/>
            </a:endParaRPr>
          </a:p>
        </p:txBody>
      </p:sp>
      <p:sp>
        <p:nvSpPr>
          <p:cNvPr id="29" name="Freeform 29"/>
          <p:cNvSpPr/>
          <p:nvPr/>
        </p:nvSpPr>
        <p:spPr>
          <a:xfrm>
            <a:off x="14451737" y="3698799"/>
            <a:ext cx="1383490" cy="1143109"/>
          </a:xfrm>
          <a:custGeom>
            <a:avLst/>
            <a:gdLst/>
            <a:ahLst/>
            <a:cxnLst/>
            <a:rect l="l" t="t" r="r" b="b"/>
            <a:pathLst>
              <a:path w="1383490" h="1143109">
                <a:moveTo>
                  <a:pt x="0" y="0"/>
                </a:moveTo>
                <a:lnTo>
                  <a:pt x="1383490" y="0"/>
                </a:lnTo>
                <a:lnTo>
                  <a:pt x="1383490" y="1143109"/>
                </a:lnTo>
                <a:lnTo>
                  <a:pt x="0" y="1143109"/>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txBody>
          <a:bodyPr/>
          <a:lstStyle/>
          <a:p>
            <a:endParaRPr lang="en-US">
              <a:latin typeface="Calibri" panose="020F0502020204030204" pitchFamily="34" charset="0"/>
              <a:cs typeface="Calibri" panose="020F0502020204030204" pitchFamily="34" charset="0"/>
            </a:endParaRPr>
          </a:p>
        </p:txBody>
      </p:sp>
      <p:sp>
        <p:nvSpPr>
          <p:cNvPr id="30" name="TextBox 30"/>
          <p:cNvSpPr txBox="1"/>
          <p:nvPr/>
        </p:nvSpPr>
        <p:spPr>
          <a:xfrm>
            <a:off x="915781" y="2175686"/>
            <a:ext cx="16471420" cy="846386"/>
          </a:xfrm>
          <a:prstGeom prst="rect">
            <a:avLst/>
          </a:prstGeom>
        </p:spPr>
        <p:txBody>
          <a:bodyPr lIns="0" tIns="0" rIns="0" bIns="0" rtlCol="0" anchor="t">
            <a:spAutoFit/>
          </a:bodyPr>
          <a:lstStyle/>
          <a:p>
            <a:pPr algn="ctr">
              <a:lnSpc>
                <a:spcPts val="2639"/>
              </a:lnSpc>
            </a:pPr>
            <a:r>
              <a:rPr lang="en-US" sz="2399" b="1" dirty="0">
                <a:solidFill>
                  <a:srgbClr val="3E1A57"/>
                </a:solidFill>
                <a:latin typeface="Calibri" panose="020F0502020204030204" pitchFamily="34" charset="0"/>
                <a:ea typeface="Montserrat Semi-Bold"/>
                <a:cs typeface="Calibri" panose="020F0502020204030204" pitchFamily="34" charset="0"/>
                <a:sym typeface="Montserrat Semi-Bold"/>
              </a:rPr>
              <a:t>Overview</a:t>
            </a:r>
          </a:p>
          <a:p>
            <a:pPr algn="ctr">
              <a:lnSpc>
                <a:spcPts val="1980"/>
              </a:lnSpc>
            </a:pPr>
            <a:r>
              <a:rPr lang="en-US" sz="1800" b="1" dirty="0">
                <a:solidFill>
                  <a:srgbClr val="3E1A57"/>
                </a:solidFill>
                <a:latin typeface="Calibri" panose="020F0502020204030204" pitchFamily="34" charset="0"/>
                <a:ea typeface="Montserrat Semi-Bold"/>
                <a:cs typeface="Calibri" panose="020F0502020204030204" pitchFamily="34" charset="0"/>
                <a:sym typeface="Montserrat Semi-Bold"/>
              </a:rPr>
              <a:t>Psoriasis affects individuals globally, presenting differently based on racial and ethnic backgrounds. However, psoriasis research and education often focus on White populations, leading to gaps in early diagnosis, new treatment development, and equitable access to care for people with diverse skin types.</a:t>
            </a:r>
          </a:p>
        </p:txBody>
      </p:sp>
      <p:sp>
        <p:nvSpPr>
          <p:cNvPr id="31" name="TextBox 31"/>
          <p:cNvSpPr txBox="1"/>
          <p:nvPr/>
        </p:nvSpPr>
        <p:spPr>
          <a:xfrm>
            <a:off x="3344181" y="660433"/>
            <a:ext cx="13265547" cy="669942"/>
          </a:xfrm>
          <a:prstGeom prst="rect">
            <a:avLst/>
          </a:prstGeom>
        </p:spPr>
        <p:txBody>
          <a:bodyPr lIns="0" tIns="0" rIns="0" bIns="0" rtlCol="0" anchor="t">
            <a:spAutoFit/>
          </a:bodyPr>
          <a:lstStyle/>
          <a:p>
            <a:pPr algn="ctr">
              <a:lnSpc>
                <a:spcPts val="5599"/>
              </a:lnSpc>
            </a:pPr>
            <a:r>
              <a:rPr lang="en-US" sz="3999" b="1" dirty="0">
                <a:solidFill>
                  <a:srgbClr val="FFFFFF"/>
                </a:solidFill>
                <a:latin typeface="Calibri" panose="020F0502020204030204" pitchFamily="34" charset="0"/>
                <a:ea typeface="Montserrat Bold"/>
                <a:cs typeface="Calibri" panose="020F0502020204030204" pitchFamily="34" charset="0"/>
                <a:sym typeface="Montserrat Bold"/>
              </a:rPr>
              <a:t>PSORIASIS IN PEOPLE WITH DIVERSE SKIN TYPES</a:t>
            </a:r>
          </a:p>
        </p:txBody>
      </p:sp>
      <p:sp>
        <p:nvSpPr>
          <p:cNvPr id="32" name="TextBox 32"/>
          <p:cNvSpPr txBox="1"/>
          <p:nvPr/>
        </p:nvSpPr>
        <p:spPr>
          <a:xfrm>
            <a:off x="929128" y="5121913"/>
            <a:ext cx="4406342" cy="3026470"/>
          </a:xfrm>
          <a:prstGeom prst="rect">
            <a:avLst/>
          </a:prstGeom>
        </p:spPr>
        <p:txBody>
          <a:bodyPr lIns="0" tIns="0" rIns="0" bIns="0" rtlCol="0" anchor="t">
            <a:spAutoFit/>
          </a:bodyPr>
          <a:lstStyle/>
          <a:p>
            <a:pPr algn="l">
              <a:lnSpc>
                <a:spcPts val="2639"/>
              </a:lnSpc>
            </a:pPr>
            <a:r>
              <a:rPr lang="en-US" sz="2399" b="1" dirty="0">
                <a:solidFill>
                  <a:srgbClr val="3E1A57"/>
                </a:solidFill>
                <a:latin typeface="Calibri" panose="020F0502020204030204" pitchFamily="34" charset="0"/>
                <a:ea typeface="Montserrat Semi-Bold"/>
                <a:cs typeface="Calibri" panose="020F0502020204030204" pitchFamily="34" charset="0"/>
                <a:sym typeface="Montserrat Semi-Bold"/>
              </a:rPr>
              <a:t>Key Issues:</a:t>
            </a:r>
          </a:p>
          <a:p>
            <a:pPr marL="377824" lvl="1" indent="-188912" algn="l">
              <a:lnSpc>
                <a:spcPts val="1924"/>
              </a:lnSpc>
              <a:buFont typeface="Arial"/>
              <a:buChar char="•"/>
            </a:pPr>
            <a:r>
              <a:rPr lang="en-US" sz="1749" b="1" dirty="0">
                <a:solidFill>
                  <a:srgbClr val="3E1A57"/>
                </a:solidFill>
                <a:latin typeface="Calibri" panose="020F0502020204030204" pitchFamily="34" charset="0"/>
                <a:ea typeface="Montserrat Bold"/>
                <a:cs typeface="Calibri" panose="020F0502020204030204" pitchFamily="34" charset="0"/>
                <a:sym typeface="Montserrat Bold"/>
              </a:rPr>
              <a:t>Representation Gap</a:t>
            </a:r>
            <a:r>
              <a:rPr lang="en-US" sz="1749" dirty="0">
                <a:solidFill>
                  <a:srgbClr val="3E1A57"/>
                </a:solidFill>
                <a:latin typeface="Calibri" panose="020F0502020204030204" pitchFamily="34" charset="0"/>
                <a:ea typeface="Montserrat"/>
                <a:cs typeface="Calibri" panose="020F0502020204030204" pitchFamily="34" charset="0"/>
                <a:sym typeface="Montserrat"/>
              </a:rPr>
              <a:t>: Most clinical trials and medical textbooks underrepresent individuals with darker skin tones.</a:t>
            </a:r>
          </a:p>
          <a:p>
            <a:pPr marL="377824" lvl="1" indent="-188912" algn="l">
              <a:lnSpc>
                <a:spcPts val="1924"/>
              </a:lnSpc>
              <a:buFont typeface="Arial"/>
              <a:buChar char="•"/>
            </a:pPr>
            <a:r>
              <a:rPr lang="en-US" sz="1749" b="1" dirty="0">
                <a:solidFill>
                  <a:srgbClr val="3E1A57"/>
                </a:solidFill>
                <a:latin typeface="Calibri" panose="020F0502020204030204" pitchFamily="34" charset="0"/>
                <a:ea typeface="Montserrat Bold"/>
                <a:cs typeface="Calibri" panose="020F0502020204030204" pitchFamily="34" charset="0"/>
                <a:sym typeface="Montserrat Bold"/>
              </a:rPr>
              <a:t>Complex Constructs</a:t>
            </a:r>
            <a:r>
              <a:rPr lang="en-US" sz="1749" dirty="0">
                <a:solidFill>
                  <a:srgbClr val="3E1A57"/>
                </a:solidFill>
                <a:latin typeface="Calibri" panose="020F0502020204030204" pitchFamily="34" charset="0"/>
                <a:ea typeface="Montserrat"/>
                <a:cs typeface="Calibri" panose="020F0502020204030204" pitchFamily="34" charset="0"/>
                <a:sym typeface="Montserrat"/>
              </a:rPr>
              <a:t>: A lack of clear distinctions between race (social construct) and ancestry (biological characteristic) complicates understanding.</a:t>
            </a:r>
          </a:p>
          <a:p>
            <a:pPr marL="377824" lvl="1" indent="-188912" algn="l">
              <a:lnSpc>
                <a:spcPts val="1924"/>
              </a:lnSpc>
              <a:buFont typeface="Arial"/>
              <a:buChar char="•"/>
            </a:pPr>
            <a:r>
              <a:rPr lang="en-US" sz="1749" b="1" dirty="0">
                <a:solidFill>
                  <a:srgbClr val="3E1A57"/>
                </a:solidFill>
                <a:latin typeface="Calibri" panose="020F0502020204030204" pitchFamily="34" charset="0"/>
                <a:ea typeface="Montserrat Bold"/>
                <a:cs typeface="Calibri" panose="020F0502020204030204" pitchFamily="34" charset="0"/>
                <a:sym typeface="Montserrat Bold"/>
              </a:rPr>
              <a:t>Impact on Care</a:t>
            </a:r>
            <a:r>
              <a:rPr lang="en-US" sz="1749" dirty="0">
                <a:solidFill>
                  <a:srgbClr val="3E1A57"/>
                </a:solidFill>
                <a:latin typeface="Calibri" panose="020F0502020204030204" pitchFamily="34" charset="0"/>
                <a:ea typeface="Montserrat"/>
                <a:cs typeface="Calibri" panose="020F0502020204030204" pitchFamily="34" charset="0"/>
                <a:sym typeface="Montserrat"/>
              </a:rPr>
              <a:t>: Differences in skin tone can affect psoriasis characterization, diagnosis, and treatment outcomes.</a:t>
            </a:r>
          </a:p>
          <a:p>
            <a:pPr algn="l">
              <a:lnSpc>
                <a:spcPts val="1979"/>
              </a:lnSpc>
            </a:pPr>
            <a:endParaRPr lang="en-US" sz="1749" dirty="0">
              <a:solidFill>
                <a:srgbClr val="3E1A57"/>
              </a:solidFill>
              <a:latin typeface="Calibri" panose="020F0502020204030204" pitchFamily="34" charset="0"/>
              <a:ea typeface="Montserrat"/>
              <a:cs typeface="Calibri" panose="020F0502020204030204" pitchFamily="34" charset="0"/>
              <a:sym typeface="Montserrat"/>
            </a:endParaRPr>
          </a:p>
        </p:txBody>
      </p:sp>
      <p:sp>
        <p:nvSpPr>
          <p:cNvPr id="33" name="TextBox 33"/>
          <p:cNvSpPr txBox="1"/>
          <p:nvPr/>
        </p:nvSpPr>
        <p:spPr>
          <a:xfrm>
            <a:off x="6902868" y="5140461"/>
            <a:ext cx="4406342" cy="3988271"/>
          </a:xfrm>
          <a:prstGeom prst="rect">
            <a:avLst/>
          </a:prstGeom>
        </p:spPr>
        <p:txBody>
          <a:bodyPr lIns="0" tIns="0" rIns="0" bIns="0" rtlCol="0" anchor="t">
            <a:spAutoFit/>
          </a:bodyPr>
          <a:lstStyle/>
          <a:p>
            <a:pPr algn="l">
              <a:lnSpc>
                <a:spcPts val="2639"/>
              </a:lnSpc>
            </a:pPr>
            <a:r>
              <a:rPr lang="en-US" sz="2399" b="1" dirty="0">
                <a:solidFill>
                  <a:srgbClr val="3E1A57"/>
                </a:solidFill>
                <a:latin typeface="Calibri" panose="020F0502020204030204" pitchFamily="34" charset="0"/>
                <a:ea typeface="Montserrat Semi-Bold"/>
                <a:cs typeface="Calibri" panose="020F0502020204030204" pitchFamily="34" charset="0"/>
                <a:sym typeface="Montserrat Semi-Bold"/>
              </a:rPr>
              <a:t>Fast Facts:</a:t>
            </a:r>
          </a:p>
          <a:p>
            <a:pPr marL="377824" lvl="1" indent="-188912" algn="l">
              <a:lnSpc>
                <a:spcPts val="1924"/>
              </a:lnSpc>
              <a:buFont typeface="Arial"/>
              <a:buChar char="•"/>
            </a:pPr>
            <a:r>
              <a:rPr lang="en-US" sz="1749" b="1" dirty="0">
                <a:solidFill>
                  <a:srgbClr val="3E1A57"/>
                </a:solidFill>
                <a:latin typeface="Calibri" panose="020F0502020204030204" pitchFamily="34" charset="0"/>
                <a:ea typeface="Montserrat Bold"/>
                <a:cs typeface="Calibri" panose="020F0502020204030204" pitchFamily="34" charset="0"/>
                <a:sym typeface="Montserrat Bold"/>
              </a:rPr>
              <a:t>80%+</a:t>
            </a:r>
            <a:r>
              <a:rPr lang="en-US" sz="1749" dirty="0">
                <a:solidFill>
                  <a:srgbClr val="3E1A57"/>
                </a:solidFill>
                <a:latin typeface="Calibri" panose="020F0502020204030204" pitchFamily="34" charset="0"/>
                <a:ea typeface="Montserrat"/>
                <a:cs typeface="Calibri" panose="020F0502020204030204" pitchFamily="34" charset="0"/>
                <a:sym typeface="Montserrat"/>
              </a:rPr>
              <a:t> of psoriasis clinical trial participants are White.</a:t>
            </a:r>
          </a:p>
          <a:p>
            <a:pPr marL="377824" lvl="1" indent="-188912" algn="l">
              <a:lnSpc>
                <a:spcPts val="1924"/>
              </a:lnSpc>
              <a:buFont typeface="Arial"/>
              <a:buChar char="•"/>
            </a:pPr>
            <a:r>
              <a:rPr lang="en-US" sz="1749" dirty="0">
                <a:solidFill>
                  <a:srgbClr val="3E1A57"/>
                </a:solidFill>
                <a:latin typeface="Calibri" panose="020F0502020204030204" pitchFamily="34" charset="0"/>
                <a:ea typeface="Montserrat"/>
                <a:cs typeface="Calibri" panose="020F0502020204030204" pitchFamily="34" charset="0"/>
                <a:sym typeface="Montserrat"/>
              </a:rPr>
              <a:t>Non-White individuals are more likely to have undiagnosed psoriasis, as shown in studies from the United States—a trend that may reflect similar disparities in other countries.</a:t>
            </a:r>
          </a:p>
          <a:p>
            <a:pPr marL="377824" lvl="1" indent="-188912" algn="l">
              <a:lnSpc>
                <a:spcPts val="1924"/>
              </a:lnSpc>
              <a:buFont typeface="Arial"/>
              <a:buChar char="•"/>
            </a:pPr>
            <a:r>
              <a:rPr lang="en-US" sz="1749" b="1" dirty="0">
                <a:solidFill>
                  <a:srgbClr val="3E1A57"/>
                </a:solidFill>
                <a:latin typeface="Calibri" panose="020F0502020204030204" pitchFamily="34" charset="0"/>
                <a:ea typeface="Montserrat Bold"/>
                <a:cs typeface="Calibri" panose="020F0502020204030204" pitchFamily="34" charset="0"/>
                <a:sym typeface="Montserrat Bold"/>
              </a:rPr>
              <a:t>Psoriasis Presentation</a:t>
            </a:r>
            <a:r>
              <a:rPr lang="en-US" sz="1749" dirty="0">
                <a:solidFill>
                  <a:srgbClr val="3E1A57"/>
                </a:solidFill>
                <a:latin typeface="Calibri" panose="020F0502020204030204" pitchFamily="34" charset="0"/>
                <a:ea typeface="Montserrat"/>
                <a:cs typeface="Calibri" panose="020F0502020204030204" pitchFamily="34" charset="0"/>
                <a:sym typeface="Montserrat"/>
              </a:rPr>
              <a:t>: Varies by skin tone—red/pink in lighter skin vs. violet/dark brown in darker skin.</a:t>
            </a:r>
          </a:p>
          <a:p>
            <a:pPr marL="377824" lvl="1" indent="-188912" algn="l">
              <a:lnSpc>
                <a:spcPts val="1924"/>
              </a:lnSpc>
              <a:buFont typeface="Arial"/>
              <a:buChar char="•"/>
            </a:pPr>
            <a:r>
              <a:rPr lang="en-US" sz="1749" b="1" dirty="0">
                <a:solidFill>
                  <a:srgbClr val="3E1A57"/>
                </a:solidFill>
                <a:latin typeface="Calibri" panose="020F0502020204030204" pitchFamily="34" charset="0"/>
                <a:ea typeface="Montserrat Bold"/>
                <a:cs typeface="Calibri" panose="020F0502020204030204" pitchFamily="34" charset="0"/>
                <a:sym typeface="Montserrat Bold"/>
              </a:rPr>
              <a:t>Healthcare Disparities</a:t>
            </a:r>
            <a:r>
              <a:rPr lang="en-US" sz="1749" dirty="0">
                <a:solidFill>
                  <a:srgbClr val="3E1A57"/>
                </a:solidFill>
                <a:latin typeface="Calibri" panose="020F0502020204030204" pitchFamily="34" charset="0"/>
                <a:ea typeface="Montserrat"/>
                <a:cs typeface="Calibri" panose="020F0502020204030204" pitchFamily="34" charset="0"/>
                <a:sym typeface="Montserrat"/>
              </a:rPr>
              <a:t>: Access to specialists and biologic therapies is often limited for non-White patients.</a:t>
            </a:r>
          </a:p>
          <a:p>
            <a:pPr algn="l">
              <a:lnSpc>
                <a:spcPts val="1869"/>
              </a:lnSpc>
            </a:pPr>
            <a:endParaRPr lang="en-US" sz="1749" dirty="0">
              <a:solidFill>
                <a:srgbClr val="3E1A57"/>
              </a:solidFill>
              <a:latin typeface="Calibri" panose="020F0502020204030204" pitchFamily="34" charset="0"/>
              <a:ea typeface="Montserrat"/>
              <a:cs typeface="Calibri" panose="020F0502020204030204" pitchFamily="34" charset="0"/>
              <a:sym typeface="Montserrat"/>
            </a:endParaRPr>
          </a:p>
          <a:p>
            <a:pPr algn="l">
              <a:lnSpc>
                <a:spcPts val="1869"/>
              </a:lnSpc>
            </a:pPr>
            <a:endParaRPr lang="en-US" sz="1749" dirty="0">
              <a:solidFill>
                <a:srgbClr val="3E1A57"/>
              </a:solidFill>
              <a:latin typeface="Calibri" panose="020F0502020204030204" pitchFamily="34" charset="0"/>
              <a:ea typeface="Montserrat"/>
              <a:cs typeface="Calibri" panose="020F0502020204030204" pitchFamily="34" charset="0"/>
              <a:sym typeface="Montserrat"/>
            </a:endParaRPr>
          </a:p>
        </p:txBody>
      </p:sp>
      <p:sp>
        <p:nvSpPr>
          <p:cNvPr id="34" name="TextBox 34"/>
          <p:cNvSpPr txBox="1"/>
          <p:nvPr/>
        </p:nvSpPr>
        <p:spPr>
          <a:xfrm>
            <a:off x="12940311" y="5140461"/>
            <a:ext cx="4406342" cy="3770263"/>
          </a:xfrm>
          <a:prstGeom prst="rect">
            <a:avLst/>
          </a:prstGeom>
        </p:spPr>
        <p:txBody>
          <a:bodyPr lIns="0" tIns="0" rIns="0" bIns="0" rtlCol="0" anchor="t">
            <a:spAutoFit/>
          </a:bodyPr>
          <a:lstStyle/>
          <a:p>
            <a:pPr algn="l">
              <a:lnSpc>
                <a:spcPts val="2639"/>
              </a:lnSpc>
            </a:pPr>
            <a:r>
              <a:rPr lang="en-US" sz="2399" b="1">
                <a:solidFill>
                  <a:srgbClr val="3E1A57"/>
                </a:solidFill>
                <a:latin typeface="Calibri" panose="020F0502020204030204" pitchFamily="34" charset="0"/>
                <a:ea typeface="Montserrat Semi-Bold"/>
                <a:cs typeface="Calibri" panose="020F0502020204030204" pitchFamily="34" charset="0"/>
                <a:sym typeface="Montserrat Semi-Bold"/>
              </a:rPr>
              <a:t>IPC’s Commitment:</a:t>
            </a:r>
          </a:p>
          <a:p>
            <a:pPr marL="377824" lvl="1" indent="-188912" algn="l">
              <a:lnSpc>
                <a:spcPts val="1924"/>
              </a:lnSpc>
              <a:buFont typeface="Arial"/>
              <a:buChar char="•"/>
            </a:pPr>
            <a:r>
              <a:rPr lang="en-US" sz="1749">
                <a:solidFill>
                  <a:srgbClr val="3E1A57"/>
                </a:solidFill>
                <a:latin typeface="Calibri" panose="020F0502020204030204" pitchFamily="34" charset="0"/>
                <a:ea typeface="Montserrat"/>
                <a:cs typeface="Calibri" panose="020F0502020204030204" pitchFamily="34" charset="0"/>
                <a:sym typeface="Montserrat"/>
              </a:rPr>
              <a:t>The </a:t>
            </a:r>
            <a:r>
              <a:rPr lang="en-US" sz="1749" b="1">
                <a:solidFill>
                  <a:srgbClr val="3E1A57"/>
                </a:solidFill>
                <a:latin typeface="Calibri" panose="020F0502020204030204" pitchFamily="34" charset="0"/>
                <a:ea typeface="Montserrat Bold"/>
                <a:cs typeface="Calibri" panose="020F0502020204030204" pitchFamily="34" charset="0"/>
                <a:sym typeface="Montserrat Bold"/>
              </a:rPr>
              <a:t>International Psoriasis Council (IPC)</a:t>
            </a:r>
            <a:r>
              <a:rPr lang="en-US" sz="1749">
                <a:solidFill>
                  <a:srgbClr val="3E1A57"/>
                </a:solidFill>
                <a:latin typeface="Calibri" panose="020F0502020204030204" pitchFamily="34" charset="0"/>
                <a:ea typeface="Montserrat"/>
                <a:cs typeface="Calibri" panose="020F0502020204030204" pitchFamily="34" charset="0"/>
                <a:sym typeface="Montserrat"/>
              </a:rPr>
              <a:t> is dedicated to:</a:t>
            </a:r>
          </a:p>
          <a:p>
            <a:pPr marL="377824" lvl="1" indent="-188912" algn="l">
              <a:lnSpc>
                <a:spcPts val="1924"/>
              </a:lnSpc>
              <a:buFont typeface="Arial"/>
              <a:buChar char="•"/>
            </a:pPr>
            <a:r>
              <a:rPr lang="en-US" sz="1749">
                <a:solidFill>
                  <a:srgbClr val="3E1A57"/>
                </a:solidFill>
                <a:latin typeface="Calibri" panose="020F0502020204030204" pitchFamily="34" charset="0"/>
                <a:ea typeface="Montserrat"/>
                <a:cs typeface="Calibri" panose="020F0502020204030204" pitchFamily="34" charset="0"/>
                <a:sym typeface="Montserrat"/>
              </a:rPr>
              <a:t>Bridging knowledge gaps through education and research.</a:t>
            </a:r>
          </a:p>
          <a:p>
            <a:pPr marL="377824" lvl="1" indent="-188912" algn="l">
              <a:lnSpc>
                <a:spcPts val="1924"/>
              </a:lnSpc>
              <a:buFont typeface="Arial"/>
              <a:buChar char="•"/>
            </a:pPr>
            <a:r>
              <a:rPr lang="en-US" sz="1749">
                <a:solidFill>
                  <a:srgbClr val="3E1A57"/>
                </a:solidFill>
                <a:latin typeface="Calibri" panose="020F0502020204030204" pitchFamily="34" charset="0"/>
                <a:ea typeface="Montserrat"/>
                <a:cs typeface="Calibri" panose="020F0502020204030204" pitchFamily="34" charset="0"/>
                <a:sym typeface="Montserrat"/>
              </a:rPr>
              <a:t>Enhancing diagnostic accuracy with tools like </a:t>
            </a:r>
            <a:r>
              <a:rPr lang="en-US" sz="1749" b="1">
                <a:solidFill>
                  <a:srgbClr val="3E1A57"/>
                </a:solidFill>
                <a:latin typeface="Calibri" panose="020F0502020204030204" pitchFamily="34" charset="0"/>
                <a:ea typeface="Montserrat Bold"/>
                <a:cs typeface="Calibri" panose="020F0502020204030204" pitchFamily="34" charset="0"/>
                <a:sym typeface="Montserrat Bold"/>
              </a:rPr>
              <a:t>IPC’s Visual Differences in Psoriasis on Diverse Skin Types,</a:t>
            </a:r>
            <a:r>
              <a:rPr lang="en-US" sz="1749">
                <a:solidFill>
                  <a:srgbClr val="3E1A57"/>
                </a:solidFill>
                <a:latin typeface="Calibri" panose="020F0502020204030204" pitchFamily="34" charset="0"/>
                <a:ea typeface="Montserrat"/>
                <a:cs typeface="Calibri" panose="020F0502020204030204" pitchFamily="34" charset="0"/>
                <a:sym typeface="Montserrat"/>
              </a:rPr>
              <a:t> an image gallery showcasing how psoriasis appears on diverse skin tones.</a:t>
            </a:r>
          </a:p>
          <a:p>
            <a:pPr marL="377824" lvl="1" indent="-188912" algn="l">
              <a:lnSpc>
                <a:spcPts val="1924"/>
              </a:lnSpc>
              <a:buFont typeface="Arial"/>
              <a:buChar char="•"/>
            </a:pPr>
            <a:r>
              <a:rPr lang="en-US" sz="1749">
                <a:solidFill>
                  <a:srgbClr val="3E1A57"/>
                </a:solidFill>
                <a:latin typeface="Calibri" panose="020F0502020204030204" pitchFamily="34" charset="0"/>
                <a:ea typeface="Montserrat"/>
                <a:cs typeface="Calibri" panose="020F0502020204030204" pitchFamily="34" charset="0"/>
                <a:sym typeface="Montserrat"/>
              </a:rPr>
              <a:t>Promoting equitable care globally, supported by evidence from comprehensive literature reviews (2018-2023).</a:t>
            </a:r>
          </a:p>
          <a:p>
            <a:pPr algn="l">
              <a:lnSpc>
                <a:spcPts val="1979"/>
              </a:lnSpc>
            </a:pPr>
            <a:endParaRPr lang="en-US" sz="1749">
              <a:solidFill>
                <a:srgbClr val="3E1A57"/>
              </a:solidFill>
              <a:latin typeface="Calibri" panose="020F0502020204030204" pitchFamily="34" charset="0"/>
              <a:ea typeface="Montserrat"/>
              <a:cs typeface="Calibri" panose="020F0502020204030204" pitchFamily="34" charset="0"/>
              <a:sym typeface="Montserrat"/>
            </a:endParaRPr>
          </a:p>
          <a:p>
            <a:pPr algn="l">
              <a:lnSpc>
                <a:spcPts val="1979"/>
              </a:lnSpc>
            </a:pPr>
            <a:endParaRPr lang="en-US" sz="1749">
              <a:solidFill>
                <a:srgbClr val="3E1A57"/>
              </a:solidFill>
              <a:latin typeface="Calibri" panose="020F0502020204030204" pitchFamily="34" charset="0"/>
              <a:ea typeface="Montserrat"/>
              <a:cs typeface="Calibri" panose="020F0502020204030204" pitchFamily="34" charset="0"/>
              <a:sym typeface="Montserrat"/>
            </a:endParaRPr>
          </a:p>
        </p:txBody>
      </p:sp>
      <p:sp>
        <p:nvSpPr>
          <p:cNvPr id="35" name="TextBox 35"/>
          <p:cNvSpPr txBox="1"/>
          <p:nvPr/>
        </p:nvSpPr>
        <p:spPr>
          <a:xfrm>
            <a:off x="192215" y="9425865"/>
            <a:ext cx="17810297" cy="372811"/>
          </a:xfrm>
          <a:prstGeom prst="rect">
            <a:avLst/>
          </a:prstGeom>
        </p:spPr>
        <p:txBody>
          <a:bodyPr lIns="0" tIns="0" rIns="0" bIns="0" rtlCol="0" anchor="t">
            <a:spAutoFit/>
          </a:bodyPr>
          <a:lstStyle/>
          <a:p>
            <a:pPr algn="ctr">
              <a:lnSpc>
                <a:spcPts val="3079"/>
              </a:lnSpc>
            </a:pPr>
            <a:r>
              <a:rPr lang="en-US" sz="2199" b="1" dirty="0">
                <a:solidFill>
                  <a:srgbClr val="FFFFFF"/>
                </a:solidFill>
                <a:latin typeface="Calibri" panose="020F0502020204030204" pitchFamily="34" charset="0"/>
                <a:ea typeface="Montserrat Semi-Bold"/>
                <a:cs typeface="Calibri" panose="020F0502020204030204" pitchFamily="34" charset="0"/>
                <a:sym typeface="Montserrat Semi-Bold"/>
              </a:rPr>
              <a:t>CALL TO ACTION: Understand, recognize, and address disparities in psoriasis care.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281</Words>
  <Application>Microsoft Macintosh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Diverse Skin Types Summary Slide</dc:title>
  <cp:lastModifiedBy>Maxi Ryman</cp:lastModifiedBy>
  <cp:revision>2</cp:revision>
  <dcterms:created xsi:type="dcterms:W3CDTF">2006-08-16T00:00:00Z</dcterms:created>
  <dcterms:modified xsi:type="dcterms:W3CDTF">2025-06-12T21:01:25Z</dcterms:modified>
  <dc:identifier>DAGe0XWwyjo</dc:identifier>
</cp:coreProperties>
</file>